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7" r:id="rId3"/>
    <p:sldId id="268" r:id="rId4"/>
    <p:sldId id="269" r:id="rId5"/>
    <p:sldId id="270" r:id="rId6"/>
    <p:sldId id="273" r:id="rId7"/>
    <p:sldId id="272" r:id="rId8"/>
    <p:sldId id="271" r:id="rId9"/>
    <p:sldId id="274" r:id="rId10"/>
    <p:sldId id="276" r:id="rId11"/>
    <p:sldId id="275" r:id="rId12"/>
    <p:sldId id="278" r:id="rId13"/>
    <p:sldId id="261" r:id="rId14"/>
    <p:sldId id="280" r:id="rId15"/>
    <p:sldId id="262" r:id="rId16"/>
    <p:sldId id="264"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92447" autoAdjust="0"/>
  </p:normalViewPr>
  <p:slideViewPr>
    <p:cSldViewPr snapToGrid="0">
      <p:cViewPr>
        <p:scale>
          <a:sx n="72" d="100"/>
          <a:sy n="72" d="100"/>
        </p:scale>
        <p:origin x="4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9E81A-80C3-4F0A-946B-73CD7297DDEA}"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id-ID"/>
        </a:p>
      </dgm:t>
    </dgm:pt>
    <dgm:pt modelId="{CCE2E999-67B3-42B2-AC6F-F9EEAC020C60}">
      <dgm:prSet phldrT="[Text]"/>
      <dgm:spPr>
        <a:solidFill>
          <a:schemeClr val="accent2">
            <a:lumMod val="75000"/>
          </a:schemeClr>
        </a:solidFill>
      </dgm:spPr>
      <dgm:t>
        <a:bodyPr/>
        <a:lstStyle/>
        <a:p>
          <a:r>
            <a:rPr lang="id-ID" dirty="0" smtClean="0"/>
            <a:t>‘Civic multicultural’</a:t>
          </a:r>
          <a:endParaRPr lang="id-ID" dirty="0"/>
        </a:p>
      </dgm:t>
    </dgm:pt>
    <dgm:pt modelId="{82020820-EC1B-499D-B34A-59144F98F777}" type="parTrans" cxnId="{4EB6ED52-CE51-4B10-AD6F-508E9C55CB16}">
      <dgm:prSet/>
      <dgm:spPr/>
      <dgm:t>
        <a:bodyPr/>
        <a:lstStyle/>
        <a:p>
          <a:endParaRPr lang="id-ID"/>
        </a:p>
      </dgm:t>
    </dgm:pt>
    <dgm:pt modelId="{54241D10-2659-4C8E-B0B8-B7E65DB52583}" type="sibTrans" cxnId="{4EB6ED52-CE51-4B10-AD6F-508E9C55CB16}">
      <dgm:prSet/>
      <dgm:spPr/>
      <dgm:t>
        <a:bodyPr/>
        <a:lstStyle/>
        <a:p>
          <a:endParaRPr lang="id-ID"/>
        </a:p>
      </dgm:t>
    </dgm:pt>
    <dgm:pt modelId="{5BB68356-90D3-45E8-8479-0F1481FBDDF6}">
      <dgm:prSet phldrT="[Text]"/>
      <dgm:spPr/>
      <dgm:t>
        <a:bodyPr/>
        <a:lstStyle/>
        <a:p>
          <a:r>
            <a:rPr lang="id-ID" dirty="0" smtClean="0"/>
            <a:t>‘Islamic multicultural’</a:t>
          </a:r>
          <a:endParaRPr lang="id-ID" dirty="0"/>
        </a:p>
      </dgm:t>
    </dgm:pt>
    <dgm:pt modelId="{959CC283-CD71-4E12-BC83-1C57D8F4A550}" type="parTrans" cxnId="{8DECD10B-9547-49FF-8DA4-238553E2AF6D}">
      <dgm:prSet/>
      <dgm:spPr/>
      <dgm:t>
        <a:bodyPr/>
        <a:lstStyle/>
        <a:p>
          <a:endParaRPr lang="id-ID"/>
        </a:p>
      </dgm:t>
    </dgm:pt>
    <dgm:pt modelId="{E03F5128-9739-4106-8FFD-1B0056C26A74}" type="sibTrans" cxnId="{8DECD10B-9547-49FF-8DA4-238553E2AF6D}">
      <dgm:prSet/>
      <dgm:spPr>
        <a:solidFill>
          <a:schemeClr val="tx2"/>
        </a:solidFill>
      </dgm:spPr>
      <dgm:t>
        <a:bodyPr/>
        <a:lstStyle/>
        <a:p>
          <a:endParaRPr lang="id-ID"/>
        </a:p>
      </dgm:t>
    </dgm:pt>
    <dgm:pt modelId="{3125D111-FFCF-42B7-8F24-2F33C4FDD772}">
      <dgm:prSet phldrT="[Text]"/>
      <dgm:spPr/>
      <dgm:t>
        <a:bodyPr/>
        <a:lstStyle/>
        <a:p>
          <a:r>
            <a:rPr lang="id-ID" dirty="0" smtClean="0"/>
            <a:t>Citizenship Multicultural Programs in Madrasahs</a:t>
          </a:r>
          <a:endParaRPr lang="id-ID" dirty="0"/>
        </a:p>
      </dgm:t>
    </dgm:pt>
    <dgm:pt modelId="{3F75E15A-8754-4B25-B573-7F391CB5DF56}" type="parTrans" cxnId="{2AFF6A1B-07B5-4298-9AD4-3AC21796ABFE}">
      <dgm:prSet/>
      <dgm:spPr/>
      <dgm:t>
        <a:bodyPr/>
        <a:lstStyle/>
        <a:p>
          <a:endParaRPr lang="id-ID"/>
        </a:p>
      </dgm:t>
    </dgm:pt>
    <dgm:pt modelId="{EA07E129-F263-40DD-8BEB-881AE8B5FED5}" type="sibTrans" cxnId="{2AFF6A1B-07B5-4298-9AD4-3AC21796ABFE}">
      <dgm:prSet/>
      <dgm:spPr/>
      <dgm:t>
        <a:bodyPr/>
        <a:lstStyle/>
        <a:p>
          <a:endParaRPr lang="id-ID"/>
        </a:p>
      </dgm:t>
    </dgm:pt>
    <dgm:pt modelId="{A1994EDF-B79A-4961-ACDC-CE1198D00995}" type="pres">
      <dgm:prSet presAssocID="{3DE9E81A-80C3-4F0A-946B-73CD7297DDEA}" presName="Name0" presStyleCnt="0">
        <dgm:presLayoutVars>
          <dgm:dir/>
          <dgm:resizeHandles val="exact"/>
        </dgm:presLayoutVars>
      </dgm:prSet>
      <dgm:spPr/>
    </dgm:pt>
    <dgm:pt modelId="{5E4CB8DB-38CF-4889-B0C3-793CDEE3F73D}" type="pres">
      <dgm:prSet presAssocID="{3DE9E81A-80C3-4F0A-946B-73CD7297DDEA}" presName="vNodes" presStyleCnt="0"/>
      <dgm:spPr/>
    </dgm:pt>
    <dgm:pt modelId="{54E7D5E7-5D96-4573-886B-E42E7D622EE9}" type="pres">
      <dgm:prSet presAssocID="{CCE2E999-67B3-42B2-AC6F-F9EEAC020C60}" presName="node" presStyleLbl="node1" presStyleIdx="0" presStyleCnt="3" custLinFactY="12002" custLinFactNeighborX="51609" custLinFactNeighborY="100000">
        <dgm:presLayoutVars>
          <dgm:bulletEnabled val="1"/>
        </dgm:presLayoutVars>
      </dgm:prSet>
      <dgm:spPr/>
      <dgm:t>
        <a:bodyPr/>
        <a:lstStyle/>
        <a:p>
          <a:endParaRPr lang="id-ID"/>
        </a:p>
      </dgm:t>
    </dgm:pt>
    <dgm:pt modelId="{B66E31DC-74FA-4312-B663-511CB672F69A}" type="pres">
      <dgm:prSet presAssocID="{54241D10-2659-4C8E-B0B8-B7E65DB52583}" presName="spacerT" presStyleCnt="0"/>
      <dgm:spPr/>
    </dgm:pt>
    <dgm:pt modelId="{47EB546C-3F9B-4FCC-93DA-A462E6A609FE}" type="pres">
      <dgm:prSet presAssocID="{54241D10-2659-4C8E-B0B8-B7E65DB52583}" presName="sibTrans" presStyleLbl="sibTrans2D1" presStyleIdx="0" presStyleCnt="2" custScaleY="91252" custLinFactNeighborX="-121" custLinFactNeighborY="57858"/>
      <dgm:spPr/>
    </dgm:pt>
    <dgm:pt modelId="{079E4D97-6067-44F0-B95A-68D1CEDF5C94}" type="pres">
      <dgm:prSet presAssocID="{54241D10-2659-4C8E-B0B8-B7E65DB52583}" presName="spacerB" presStyleCnt="0"/>
      <dgm:spPr/>
    </dgm:pt>
    <dgm:pt modelId="{0259A6D9-991D-4BB1-A616-3120174AB4FB}" type="pres">
      <dgm:prSet presAssocID="{5BB68356-90D3-45E8-8479-0F1481FBDDF6}" presName="node" presStyleLbl="node1" presStyleIdx="1" presStyleCnt="3" custLinFactY="-6967" custLinFactNeighborX="63778" custLinFactNeighborY="-100000">
        <dgm:presLayoutVars>
          <dgm:bulletEnabled val="1"/>
        </dgm:presLayoutVars>
      </dgm:prSet>
      <dgm:spPr/>
    </dgm:pt>
    <dgm:pt modelId="{5A41167F-C90F-433C-B1EF-BD7840B82A15}" type="pres">
      <dgm:prSet presAssocID="{3DE9E81A-80C3-4F0A-946B-73CD7297DDEA}" presName="sibTransLast" presStyleLbl="sibTrans2D1" presStyleIdx="1" presStyleCnt="2" custAng="696386" custScaleX="884885" custLinFactX="-183309" custLinFactNeighborX="-200000" custLinFactNeighborY="43860"/>
      <dgm:spPr/>
    </dgm:pt>
    <dgm:pt modelId="{E561ABCD-BF99-4C72-AE47-416C5C6AABDF}" type="pres">
      <dgm:prSet presAssocID="{3DE9E81A-80C3-4F0A-946B-73CD7297DDEA}" presName="connectorText" presStyleLbl="sibTrans2D1" presStyleIdx="1" presStyleCnt="2"/>
      <dgm:spPr/>
    </dgm:pt>
    <dgm:pt modelId="{D8A328D1-05CB-444E-B401-7ED06990AF51}" type="pres">
      <dgm:prSet presAssocID="{3DE9E81A-80C3-4F0A-946B-73CD7297DDEA}" presName="lastNode" presStyleLbl="node1" presStyleIdx="2" presStyleCnt="3" custLinFactX="9120" custLinFactNeighborX="100000" custLinFactNeighborY="-11637">
        <dgm:presLayoutVars>
          <dgm:bulletEnabled val="1"/>
        </dgm:presLayoutVars>
      </dgm:prSet>
      <dgm:spPr/>
      <dgm:t>
        <a:bodyPr/>
        <a:lstStyle/>
        <a:p>
          <a:endParaRPr lang="id-ID"/>
        </a:p>
      </dgm:t>
    </dgm:pt>
  </dgm:ptLst>
  <dgm:cxnLst>
    <dgm:cxn modelId="{2AFF6A1B-07B5-4298-9AD4-3AC21796ABFE}" srcId="{3DE9E81A-80C3-4F0A-946B-73CD7297DDEA}" destId="{3125D111-FFCF-42B7-8F24-2F33C4FDD772}" srcOrd="2" destOrd="0" parTransId="{3F75E15A-8754-4B25-B573-7F391CB5DF56}" sibTransId="{EA07E129-F263-40DD-8BEB-881AE8B5FED5}"/>
    <dgm:cxn modelId="{E1258EE7-B932-4AB5-940B-DCD99D4C7EA3}" type="presOf" srcId="{3DE9E81A-80C3-4F0A-946B-73CD7297DDEA}" destId="{A1994EDF-B79A-4961-ACDC-CE1198D00995}" srcOrd="0" destOrd="0" presId="urn:microsoft.com/office/officeart/2005/8/layout/equation2"/>
    <dgm:cxn modelId="{4EB6ED52-CE51-4B10-AD6F-508E9C55CB16}" srcId="{3DE9E81A-80C3-4F0A-946B-73CD7297DDEA}" destId="{CCE2E999-67B3-42B2-AC6F-F9EEAC020C60}" srcOrd="0" destOrd="0" parTransId="{82020820-EC1B-499D-B34A-59144F98F777}" sibTransId="{54241D10-2659-4C8E-B0B8-B7E65DB52583}"/>
    <dgm:cxn modelId="{E0998111-E951-43CC-AC04-0FCF3F93236F}" type="presOf" srcId="{CCE2E999-67B3-42B2-AC6F-F9EEAC020C60}" destId="{54E7D5E7-5D96-4573-886B-E42E7D622EE9}" srcOrd="0" destOrd="0" presId="urn:microsoft.com/office/officeart/2005/8/layout/equation2"/>
    <dgm:cxn modelId="{C5D1F22C-7E00-4ECB-A910-2191793236FF}" type="presOf" srcId="{54241D10-2659-4C8E-B0B8-B7E65DB52583}" destId="{47EB546C-3F9B-4FCC-93DA-A462E6A609FE}" srcOrd="0" destOrd="0" presId="urn:microsoft.com/office/officeart/2005/8/layout/equation2"/>
    <dgm:cxn modelId="{8DECD10B-9547-49FF-8DA4-238553E2AF6D}" srcId="{3DE9E81A-80C3-4F0A-946B-73CD7297DDEA}" destId="{5BB68356-90D3-45E8-8479-0F1481FBDDF6}" srcOrd="1" destOrd="0" parTransId="{959CC283-CD71-4E12-BC83-1C57D8F4A550}" sibTransId="{E03F5128-9739-4106-8FFD-1B0056C26A74}"/>
    <dgm:cxn modelId="{EF8CD6AD-D3FC-4541-9B9B-156EA851E1AF}" type="presOf" srcId="{E03F5128-9739-4106-8FFD-1B0056C26A74}" destId="{5A41167F-C90F-433C-B1EF-BD7840B82A15}" srcOrd="0" destOrd="0" presId="urn:microsoft.com/office/officeart/2005/8/layout/equation2"/>
    <dgm:cxn modelId="{2682FEA8-57F9-4803-B45C-C45B0D465F78}" type="presOf" srcId="{E03F5128-9739-4106-8FFD-1B0056C26A74}" destId="{E561ABCD-BF99-4C72-AE47-416C5C6AABDF}" srcOrd="1" destOrd="0" presId="urn:microsoft.com/office/officeart/2005/8/layout/equation2"/>
    <dgm:cxn modelId="{E8D1C6FC-AB22-4CF1-9488-D295F99D398E}" type="presOf" srcId="{3125D111-FFCF-42B7-8F24-2F33C4FDD772}" destId="{D8A328D1-05CB-444E-B401-7ED06990AF51}" srcOrd="0" destOrd="0" presId="urn:microsoft.com/office/officeart/2005/8/layout/equation2"/>
    <dgm:cxn modelId="{B8F4AF6A-EAB3-4B0F-A8D3-45B523710F8F}" type="presOf" srcId="{5BB68356-90D3-45E8-8479-0F1481FBDDF6}" destId="{0259A6D9-991D-4BB1-A616-3120174AB4FB}" srcOrd="0" destOrd="0" presId="urn:microsoft.com/office/officeart/2005/8/layout/equation2"/>
    <dgm:cxn modelId="{B73A815A-923B-4BBF-8570-BF06F7A87A8B}" type="presParOf" srcId="{A1994EDF-B79A-4961-ACDC-CE1198D00995}" destId="{5E4CB8DB-38CF-4889-B0C3-793CDEE3F73D}" srcOrd="0" destOrd="0" presId="urn:microsoft.com/office/officeart/2005/8/layout/equation2"/>
    <dgm:cxn modelId="{7EF9CB73-6BC6-460D-96D7-0CE5100DC0B8}" type="presParOf" srcId="{5E4CB8DB-38CF-4889-B0C3-793CDEE3F73D}" destId="{54E7D5E7-5D96-4573-886B-E42E7D622EE9}" srcOrd="0" destOrd="0" presId="urn:microsoft.com/office/officeart/2005/8/layout/equation2"/>
    <dgm:cxn modelId="{75EB97EC-D506-4F9C-AFDB-FE3FC64846AE}" type="presParOf" srcId="{5E4CB8DB-38CF-4889-B0C3-793CDEE3F73D}" destId="{B66E31DC-74FA-4312-B663-511CB672F69A}" srcOrd="1" destOrd="0" presId="urn:microsoft.com/office/officeart/2005/8/layout/equation2"/>
    <dgm:cxn modelId="{C5DF12BC-DFF4-4647-8586-42C58A17F309}" type="presParOf" srcId="{5E4CB8DB-38CF-4889-B0C3-793CDEE3F73D}" destId="{47EB546C-3F9B-4FCC-93DA-A462E6A609FE}" srcOrd="2" destOrd="0" presId="urn:microsoft.com/office/officeart/2005/8/layout/equation2"/>
    <dgm:cxn modelId="{4ECF25FA-E133-4572-B4A4-E46AF9A89903}" type="presParOf" srcId="{5E4CB8DB-38CF-4889-B0C3-793CDEE3F73D}" destId="{079E4D97-6067-44F0-B95A-68D1CEDF5C94}" srcOrd="3" destOrd="0" presId="urn:microsoft.com/office/officeart/2005/8/layout/equation2"/>
    <dgm:cxn modelId="{53C40FF5-617F-4F07-8C3A-F33E53BA9B86}" type="presParOf" srcId="{5E4CB8DB-38CF-4889-B0C3-793CDEE3F73D}" destId="{0259A6D9-991D-4BB1-A616-3120174AB4FB}" srcOrd="4" destOrd="0" presId="urn:microsoft.com/office/officeart/2005/8/layout/equation2"/>
    <dgm:cxn modelId="{B83C9449-32D1-4B7E-898B-DF33F22A77B2}" type="presParOf" srcId="{A1994EDF-B79A-4961-ACDC-CE1198D00995}" destId="{5A41167F-C90F-433C-B1EF-BD7840B82A15}" srcOrd="1" destOrd="0" presId="urn:microsoft.com/office/officeart/2005/8/layout/equation2"/>
    <dgm:cxn modelId="{26710B61-4C27-4456-83A2-FCAC567C4D13}" type="presParOf" srcId="{5A41167F-C90F-433C-B1EF-BD7840B82A15}" destId="{E561ABCD-BF99-4C72-AE47-416C5C6AABDF}" srcOrd="0" destOrd="0" presId="urn:microsoft.com/office/officeart/2005/8/layout/equation2"/>
    <dgm:cxn modelId="{641F95EF-A3CB-4D6A-8820-B56998A03A16}" type="presParOf" srcId="{A1994EDF-B79A-4961-ACDC-CE1198D00995}" destId="{D8A328D1-05CB-444E-B401-7ED06990AF5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D5E7-5D96-4573-886B-E42E7D622EE9}">
      <dsp:nvSpPr>
        <dsp:cNvPr id="0" name=""/>
        <dsp:cNvSpPr/>
      </dsp:nvSpPr>
      <dsp:spPr>
        <a:xfrm>
          <a:off x="1480572" y="406197"/>
          <a:ext cx="2012156" cy="2012156"/>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d-ID" sz="1900" kern="1200" dirty="0" smtClean="0"/>
            <a:t>‘Civic multicultural’</a:t>
          </a:r>
          <a:endParaRPr lang="id-ID" sz="1900" kern="1200" dirty="0"/>
        </a:p>
      </dsp:txBody>
      <dsp:txXfrm>
        <a:off x="1775245" y="700870"/>
        <a:ext cx="1422810" cy="1422810"/>
      </dsp:txXfrm>
    </dsp:sp>
    <dsp:sp modelId="{47EB546C-3F9B-4FCC-93DA-A462E6A609FE}">
      <dsp:nvSpPr>
        <dsp:cNvPr id="0" name=""/>
        <dsp:cNvSpPr/>
      </dsp:nvSpPr>
      <dsp:spPr>
        <a:xfrm>
          <a:off x="863259" y="2271387"/>
          <a:ext cx="1167050" cy="106495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d-ID" sz="1500" kern="1200"/>
        </a:p>
      </dsp:txBody>
      <dsp:txXfrm>
        <a:off x="1017951" y="2678627"/>
        <a:ext cx="857666" cy="250477"/>
      </dsp:txXfrm>
    </dsp:sp>
    <dsp:sp modelId="{0259A6D9-991D-4BB1-A616-3120174AB4FB}">
      <dsp:nvSpPr>
        <dsp:cNvPr id="0" name=""/>
        <dsp:cNvSpPr/>
      </dsp:nvSpPr>
      <dsp:spPr>
        <a:xfrm>
          <a:off x="1725431" y="3101625"/>
          <a:ext cx="2012156" cy="20121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d-ID" sz="1900" kern="1200" dirty="0" smtClean="0"/>
            <a:t>‘Islamic multicultural’</a:t>
          </a:r>
          <a:endParaRPr lang="id-ID" sz="1900" kern="1200" dirty="0"/>
        </a:p>
      </dsp:txBody>
      <dsp:txXfrm>
        <a:off x="2020104" y="3396298"/>
        <a:ext cx="1422810" cy="1422810"/>
      </dsp:txXfrm>
    </dsp:sp>
    <dsp:sp modelId="{5A41167F-C90F-433C-B1EF-BD7840B82A15}">
      <dsp:nvSpPr>
        <dsp:cNvPr id="0" name=""/>
        <dsp:cNvSpPr/>
      </dsp:nvSpPr>
      <dsp:spPr>
        <a:xfrm rot="231643">
          <a:off x="2237515" y="2491619"/>
          <a:ext cx="1819670" cy="74852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d-ID" sz="1500" kern="1200"/>
        </a:p>
      </dsp:txBody>
      <dsp:txXfrm>
        <a:off x="2237770" y="2633763"/>
        <a:ext cx="1595113" cy="449114"/>
      </dsp:txXfrm>
    </dsp:sp>
    <dsp:sp modelId="{D8A328D1-05CB-444E-B401-7ED06990AF51}">
      <dsp:nvSpPr>
        <dsp:cNvPr id="0" name=""/>
        <dsp:cNvSpPr/>
      </dsp:nvSpPr>
      <dsp:spPr>
        <a:xfrm>
          <a:off x="4103687" y="228868"/>
          <a:ext cx="4024312" cy="4024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id-ID" sz="4100" kern="1200" dirty="0" smtClean="0"/>
            <a:t>Citizenship Multicultural Programs in Madrasahs</a:t>
          </a:r>
          <a:endParaRPr lang="id-ID" sz="4100" kern="1200" dirty="0"/>
        </a:p>
      </dsp:txBody>
      <dsp:txXfrm>
        <a:off x="4693034" y="818215"/>
        <a:ext cx="2845618" cy="284561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EC8BD-B482-4F7D-BC60-8C925D06F7D2}" type="datetimeFigureOut">
              <a:rPr lang="id-ID" smtClean="0"/>
              <a:t>07/12/2015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D744F-862E-48C9-9913-3F14BE21E4B0}" type="slidenum">
              <a:rPr lang="id-ID" smtClean="0"/>
              <a:t>‹#›</a:t>
            </a:fld>
            <a:endParaRPr lang="id-ID"/>
          </a:p>
        </p:txBody>
      </p:sp>
    </p:spTree>
    <p:extLst>
      <p:ext uri="{BB962C8B-B14F-4D97-AF65-F5344CB8AC3E}">
        <p14:creationId xmlns:p14="http://schemas.microsoft.com/office/powerpoint/2010/main" val="82567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1FD744F-862E-48C9-9913-3F14BE21E4B0}" type="slidenum">
              <a:rPr lang="id-ID" smtClean="0"/>
              <a:t>6</a:t>
            </a:fld>
            <a:endParaRPr lang="id-ID"/>
          </a:p>
        </p:txBody>
      </p:sp>
    </p:spTree>
    <p:extLst>
      <p:ext uri="{BB962C8B-B14F-4D97-AF65-F5344CB8AC3E}">
        <p14:creationId xmlns:p14="http://schemas.microsoft.com/office/powerpoint/2010/main" val="19027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1FD744F-862E-48C9-9913-3F14BE21E4B0}" type="slidenum">
              <a:rPr lang="id-ID" smtClean="0"/>
              <a:t>8</a:t>
            </a:fld>
            <a:endParaRPr lang="id-ID"/>
          </a:p>
        </p:txBody>
      </p:sp>
    </p:spTree>
    <p:extLst>
      <p:ext uri="{BB962C8B-B14F-4D97-AF65-F5344CB8AC3E}">
        <p14:creationId xmlns:p14="http://schemas.microsoft.com/office/powerpoint/2010/main" val="190219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415ED4-2E1A-48DE-9CC4-BC927F3D87F5}" type="datetimeFigureOut">
              <a:rPr lang="id-ID" smtClean="0"/>
              <a:t>03/12/2015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183140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415ED4-2E1A-48DE-9CC4-BC927F3D87F5}" type="datetimeFigureOut">
              <a:rPr lang="id-ID" smtClean="0"/>
              <a:t>07/12/2015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352893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415ED4-2E1A-48DE-9CC4-BC927F3D87F5}" type="datetimeFigureOut">
              <a:rPr lang="id-ID" smtClean="0"/>
              <a:t>07/12/2015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79307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415ED4-2E1A-48DE-9CC4-BC927F3D87F5}" type="datetimeFigureOut">
              <a:rPr lang="id-ID" smtClean="0"/>
              <a:t>07/12/2015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142089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415ED4-2E1A-48DE-9CC4-BC927F3D87F5}" type="datetimeFigureOut">
              <a:rPr lang="id-ID" smtClean="0"/>
              <a:t>07/12/2015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31600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415ED4-2E1A-48DE-9CC4-BC927F3D87F5}" type="datetimeFigureOut">
              <a:rPr lang="id-ID" smtClean="0"/>
              <a:t>07/12/2015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25201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415ED4-2E1A-48DE-9CC4-BC927F3D87F5}" type="datetimeFigureOut">
              <a:rPr lang="id-ID" smtClean="0"/>
              <a:t>07/12/2015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177551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415ED4-2E1A-48DE-9CC4-BC927F3D87F5}" type="datetimeFigureOut">
              <a:rPr lang="id-ID" smtClean="0"/>
              <a:t>07/12/2015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288194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15ED4-2E1A-48DE-9CC4-BC927F3D87F5}" type="datetimeFigureOut">
              <a:rPr lang="id-ID" smtClean="0"/>
              <a:t>07/12/2015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30009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15ED4-2E1A-48DE-9CC4-BC927F3D87F5}" type="datetimeFigureOut">
              <a:rPr lang="id-ID" smtClean="0"/>
              <a:t>07/12/2015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226209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15ED4-2E1A-48DE-9CC4-BC927F3D87F5}" type="datetimeFigureOut">
              <a:rPr lang="id-ID" smtClean="0"/>
              <a:t>07/12/2015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2954EA-D393-48A1-85E1-9D61C8BBABFA}" type="slidenum">
              <a:rPr lang="id-ID" smtClean="0"/>
              <a:t>‹#›</a:t>
            </a:fld>
            <a:endParaRPr lang="id-ID"/>
          </a:p>
        </p:txBody>
      </p:sp>
    </p:spTree>
    <p:extLst>
      <p:ext uri="{BB962C8B-B14F-4D97-AF65-F5344CB8AC3E}">
        <p14:creationId xmlns:p14="http://schemas.microsoft.com/office/powerpoint/2010/main" val="348428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15ED4-2E1A-48DE-9CC4-BC927F3D87F5}" type="datetimeFigureOut">
              <a:rPr lang="id-ID" smtClean="0"/>
              <a:t>03/12/2015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954EA-D393-48A1-85E1-9D61C8BBABFA}" type="slidenum">
              <a:rPr lang="id-ID" smtClean="0"/>
              <a:t>‹#›</a:t>
            </a:fld>
            <a:endParaRPr lang="id-ID"/>
          </a:p>
        </p:txBody>
      </p:sp>
    </p:spTree>
    <p:extLst>
      <p:ext uri="{BB962C8B-B14F-4D97-AF65-F5344CB8AC3E}">
        <p14:creationId xmlns:p14="http://schemas.microsoft.com/office/powerpoint/2010/main" val="3347432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Autofit/>
          </a:bodyPr>
          <a:lstStyle/>
          <a:p>
            <a:r>
              <a:rPr lang="en-US" sz="3600" b="1" dirty="0" smtClean="0"/>
              <a:t>Islamic Values within the Context of Multicultural Citizenship in Madrasah Aliyah, Yogyakarta, Indonesia</a:t>
            </a:r>
            <a:endParaRPr lang="id-ID" sz="3600" b="1" dirty="0"/>
          </a:p>
        </p:txBody>
      </p:sp>
      <p:sp>
        <p:nvSpPr>
          <p:cNvPr id="3" name="Subtitle 2"/>
          <p:cNvSpPr>
            <a:spLocks noGrp="1"/>
          </p:cNvSpPr>
          <p:nvPr>
            <p:ph type="subTitle" idx="1"/>
          </p:nvPr>
        </p:nvSpPr>
        <p:spPr>
          <a:xfrm>
            <a:off x="1524000" y="3602038"/>
            <a:ext cx="9144000" cy="2440416"/>
          </a:xfrm>
        </p:spPr>
        <p:txBody>
          <a:bodyPr>
            <a:normAutofit fontScale="92500"/>
          </a:bodyPr>
          <a:lstStyle/>
          <a:p>
            <a:r>
              <a:rPr lang="id-ID" sz="3200" b="1" dirty="0" smtClean="0"/>
              <a:t>SAMSURI </a:t>
            </a:r>
            <a:r>
              <a:rPr lang="id-ID" sz="3200" dirty="0" smtClean="0"/>
              <a:t>RUSNALI WARIH &amp; MUKHAMAD </a:t>
            </a:r>
            <a:r>
              <a:rPr lang="id-ID" sz="3200" b="1" dirty="0" smtClean="0"/>
              <a:t>MURDIONO</a:t>
            </a:r>
          </a:p>
          <a:p>
            <a:endParaRPr lang="id-ID" dirty="0" smtClean="0"/>
          </a:p>
          <a:p>
            <a:r>
              <a:rPr lang="id-ID" dirty="0" smtClean="0"/>
              <a:t>Civic Education Department</a:t>
            </a:r>
          </a:p>
          <a:p>
            <a:r>
              <a:rPr lang="id-ID" dirty="0" smtClean="0"/>
              <a:t>Faculty of Social Sciences, Yogyakarta State University</a:t>
            </a:r>
          </a:p>
          <a:p>
            <a:r>
              <a:rPr lang="id-ID" dirty="0" smtClean="0"/>
              <a:t>E-mail: samsuri@uny.ac.id</a:t>
            </a:r>
            <a:endParaRPr lang="id-ID" dirty="0"/>
          </a:p>
        </p:txBody>
      </p:sp>
    </p:spTree>
    <p:extLst>
      <p:ext uri="{BB962C8B-B14F-4D97-AF65-F5344CB8AC3E}">
        <p14:creationId xmlns:p14="http://schemas.microsoft.com/office/powerpoint/2010/main" val="1129610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772025" cy="1600200"/>
          </a:xfrm>
        </p:spPr>
        <p:txBody>
          <a:bodyPr anchor="t"/>
          <a:lstStyle/>
          <a:p>
            <a:r>
              <a:rPr lang="id-ID" sz="5400" b="1" dirty="0"/>
              <a:t>Results</a:t>
            </a:r>
            <a:endParaRPr lang="id-ID" dirty="0"/>
          </a:p>
        </p:txBody>
      </p:sp>
      <p:sp>
        <p:nvSpPr>
          <p:cNvPr id="3" name="Content Placeholder 2"/>
          <p:cNvSpPr>
            <a:spLocks noGrp="1"/>
          </p:cNvSpPr>
          <p:nvPr>
            <p:ph idx="1"/>
          </p:nvPr>
        </p:nvSpPr>
        <p:spPr>
          <a:xfrm>
            <a:off x="3549524" y="987425"/>
            <a:ext cx="8470198" cy="5704923"/>
          </a:xfrm>
        </p:spPr>
        <p:txBody>
          <a:bodyPr>
            <a:normAutofit/>
          </a:bodyPr>
          <a:lstStyle/>
          <a:p>
            <a:pPr marL="0" indent="0">
              <a:buNone/>
            </a:pPr>
            <a:r>
              <a:rPr lang="id-ID" b="1" dirty="0" smtClean="0"/>
              <a:t>Habituation Program</a:t>
            </a:r>
            <a:endParaRPr lang="id-ID" b="1" dirty="0"/>
          </a:p>
          <a:p>
            <a:pPr marL="0" indent="0">
              <a:buNone/>
            </a:pPr>
            <a:r>
              <a:rPr lang="en-US" sz="2400" b="1" dirty="0"/>
              <a:t>Islamic values </a:t>
            </a:r>
            <a:r>
              <a:rPr lang="en-US" sz="2400" dirty="0"/>
              <a:t>what are developed in character building of multicultural citizenship in </a:t>
            </a:r>
            <a:r>
              <a:rPr lang="en-US" sz="2400" dirty="0" smtClean="0"/>
              <a:t>madrasa</a:t>
            </a:r>
            <a:r>
              <a:rPr lang="id-ID" sz="2400" dirty="0" smtClean="0"/>
              <a:t>h</a:t>
            </a:r>
            <a:r>
              <a:rPr lang="en-US" sz="2400" dirty="0" smtClean="0"/>
              <a:t>s</a:t>
            </a:r>
            <a:r>
              <a:rPr lang="en-US" sz="2400" dirty="0"/>
              <a:t>, namely piety, patriotism, obedience, honesty, respect, consultation, mutual help, cleanliness, hard work, patience, discipline, justice, sincere charity</a:t>
            </a:r>
            <a:r>
              <a:rPr lang="en-US" sz="2400" dirty="0" smtClean="0"/>
              <a:t>.</a:t>
            </a:r>
            <a:endParaRPr lang="id-ID" sz="2400" dirty="0" smtClean="0"/>
          </a:p>
          <a:p>
            <a:pPr marL="0" indent="0">
              <a:buNone/>
            </a:pPr>
            <a:r>
              <a:rPr lang="id-ID" sz="2400" b="1" dirty="0" smtClean="0"/>
              <a:t>N</a:t>
            </a:r>
            <a:r>
              <a:rPr lang="en-US" sz="2400" b="1" dirty="0" err="1" smtClean="0"/>
              <a:t>ational</a:t>
            </a:r>
            <a:r>
              <a:rPr lang="en-US" sz="2400" b="1" dirty="0" smtClean="0"/>
              <a:t> </a:t>
            </a:r>
            <a:r>
              <a:rPr lang="en-US" sz="2400" b="1" dirty="0"/>
              <a:t>values </a:t>
            </a:r>
            <a:r>
              <a:rPr lang="en-US" sz="2400" dirty="0"/>
              <a:t>developed in character building of multicultural citizenship at the </a:t>
            </a:r>
            <a:r>
              <a:rPr lang="en-US" sz="2400" dirty="0" smtClean="0"/>
              <a:t>school</a:t>
            </a:r>
            <a:r>
              <a:rPr lang="id-ID" sz="2400" dirty="0" smtClean="0"/>
              <a:t> are  </a:t>
            </a:r>
            <a:r>
              <a:rPr lang="en-US" sz="2400" dirty="0" smtClean="0"/>
              <a:t>patriotism</a:t>
            </a:r>
            <a:r>
              <a:rPr lang="en-US" sz="2400" dirty="0"/>
              <a:t>, nationalism, willing to sacrifice, willing to accept differences, tolerance, unity, justice, deliberation, hard work, mutual </a:t>
            </a:r>
            <a:r>
              <a:rPr lang="en-US" sz="2400" dirty="0" smtClean="0"/>
              <a:t>help.</a:t>
            </a:r>
            <a:endParaRPr lang="id-ID" sz="2400" dirty="0" smtClean="0"/>
          </a:p>
          <a:p>
            <a:pPr marL="0" indent="0">
              <a:buNone/>
            </a:pPr>
            <a:r>
              <a:rPr lang="en-US" sz="2400" dirty="0"/>
              <a:t>Meanwhile, the values of </a:t>
            </a:r>
            <a:r>
              <a:rPr lang="en-US" sz="2400" b="1" dirty="0"/>
              <a:t>local wisdom </a:t>
            </a:r>
            <a:r>
              <a:rPr lang="en-US" sz="2400" dirty="0" smtClean="0"/>
              <a:t>developed </a:t>
            </a:r>
            <a:r>
              <a:rPr lang="en-US" sz="2400" dirty="0"/>
              <a:t>in the character building of multicultural citizenship at the school </a:t>
            </a:r>
            <a:r>
              <a:rPr lang="id-ID" sz="2400" dirty="0" smtClean="0"/>
              <a:t>are </a:t>
            </a:r>
            <a:r>
              <a:rPr lang="en-US" sz="2400" dirty="0" smtClean="0"/>
              <a:t>the </a:t>
            </a:r>
            <a:r>
              <a:rPr lang="en-US" sz="2400" dirty="0"/>
              <a:t>value of </a:t>
            </a:r>
            <a:r>
              <a:rPr lang="en-US" sz="2400" dirty="0" smtClean="0"/>
              <a:t>patience</a:t>
            </a:r>
            <a:r>
              <a:rPr lang="id-ID" sz="2400" dirty="0" smtClean="0"/>
              <a:t>; </a:t>
            </a:r>
            <a:r>
              <a:rPr lang="en-US" sz="2400" dirty="0" smtClean="0"/>
              <a:t>courtesy</a:t>
            </a:r>
            <a:r>
              <a:rPr lang="id-ID" sz="2400" dirty="0" smtClean="0"/>
              <a:t>;  </a:t>
            </a:r>
            <a:r>
              <a:rPr lang="id-ID" sz="2400" i="1" dirty="0"/>
              <a:t>tepa </a:t>
            </a:r>
            <a:r>
              <a:rPr lang="id-ID" sz="2400" i="1" dirty="0" smtClean="0"/>
              <a:t>salira </a:t>
            </a:r>
            <a:r>
              <a:rPr lang="id-ID" sz="2400" dirty="0" smtClean="0"/>
              <a:t>(tolerance)</a:t>
            </a:r>
            <a:r>
              <a:rPr lang="id-ID" sz="2400" i="1" dirty="0" smtClean="0"/>
              <a:t>; </a:t>
            </a:r>
            <a:r>
              <a:rPr lang="id-ID" sz="2400" i="1" dirty="0"/>
              <a:t>nerima ing </a:t>
            </a:r>
            <a:r>
              <a:rPr lang="id-ID" sz="2400" i="1" dirty="0" smtClean="0"/>
              <a:t>pandum; aja dumeh; </a:t>
            </a:r>
            <a:r>
              <a:rPr lang="id-ID" sz="2400" i="1" dirty="0"/>
              <a:t>aja adigang, adigung, adiguna</a:t>
            </a:r>
            <a:r>
              <a:rPr lang="id-ID" sz="2400" i="1" dirty="0"/>
              <a:t>; </a:t>
            </a:r>
            <a:r>
              <a:rPr lang="id-ID" sz="2400" i="1" dirty="0" smtClean="0"/>
              <a:t>sepi </a:t>
            </a:r>
            <a:r>
              <a:rPr lang="id-ID" sz="2400" i="1" dirty="0"/>
              <a:t>ing pamrih rame ing gawe.</a:t>
            </a:r>
            <a:endParaRPr lang="id-ID" sz="2400" dirty="0"/>
          </a:p>
        </p:txBody>
      </p:sp>
      <p:pic>
        <p:nvPicPr>
          <p:cNvPr id="5" name="Picture 4"/>
          <p:cNvPicPr>
            <a:picLocks noChangeAspect="1"/>
          </p:cNvPicPr>
          <p:nvPr/>
        </p:nvPicPr>
        <p:blipFill>
          <a:blip r:embed="rId2"/>
          <a:stretch>
            <a:fillRect/>
          </a:stretch>
        </p:blipFill>
        <p:spPr>
          <a:xfrm>
            <a:off x="1" y="4320209"/>
            <a:ext cx="3549524" cy="2537791"/>
          </a:xfrm>
          <a:prstGeom prst="rect">
            <a:avLst/>
          </a:prstGeom>
        </p:spPr>
      </p:pic>
    </p:spTree>
    <p:extLst>
      <p:ext uri="{BB962C8B-B14F-4D97-AF65-F5344CB8AC3E}">
        <p14:creationId xmlns:p14="http://schemas.microsoft.com/office/powerpoint/2010/main" val="4130637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772025" cy="1600200"/>
          </a:xfrm>
        </p:spPr>
        <p:txBody>
          <a:bodyPr anchor="t"/>
          <a:lstStyle/>
          <a:p>
            <a:r>
              <a:rPr lang="id-ID" sz="5400" b="1" dirty="0"/>
              <a:t>Results</a:t>
            </a:r>
            <a:endParaRPr lang="id-ID" dirty="0"/>
          </a:p>
        </p:txBody>
      </p:sp>
      <p:sp>
        <p:nvSpPr>
          <p:cNvPr id="3" name="Content Placeholder 2"/>
          <p:cNvSpPr>
            <a:spLocks noGrp="1"/>
          </p:cNvSpPr>
          <p:nvPr>
            <p:ph idx="1"/>
          </p:nvPr>
        </p:nvSpPr>
        <p:spPr>
          <a:xfrm>
            <a:off x="3549524" y="987425"/>
            <a:ext cx="8470198" cy="5704923"/>
          </a:xfrm>
        </p:spPr>
        <p:txBody>
          <a:bodyPr>
            <a:normAutofit fontScale="92500" lnSpcReduction="10000"/>
          </a:bodyPr>
          <a:lstStyle/>
          <a:p>
            <a:pPr marL="0" indent="0">
              <a:buNone/>
            </a:pPr>
            <a:r>
              <a:rPr lang="id-ID" b="1" dirty="0" smtClean="0"/>
              <a:t>Habituation Program</a:t>
            </a:r>
            <a:endParaRPr lang="id-ID" b="1" dirty="0"/>
          </a:p>
          <a:p>
            <a:pPr marL="0" indent="0">
              <a:buNone/>
            </a:pPr>
            <a:r>
              <a:rPr lang="id-ID" sz="2400" dirty="0" smtClean="0"/>
              <a:t>M</a:t>
            </a:r>
            <a:r>
              <a:rPr lang="en-US" sz="2400" dirty="0" err="1" smtClean="0"/>
              <a:t>ulticultural</a:t>
            </a:r>
            <a:r>
              <a:rPr lang="en-US" sz="2400" dirty="0" smtClean="0"/>
              <a:t> </a:t>
            </a:r>
            <a:r>
              <a:rPr lang="en-US" sz="2400" dirty="0"/>
              <a:t>values are developed and imparted to students through Civics </a:t>
            </a:r>
            <a:r>
              <a:rPr lang="id-ID" sz="2400" dirty="0"/>
              <a:t>(</a:t>
            </a:r>
            <a:r>
              <a:rPr lang="en-US" sz="2400" dirty="0" err="1" smtClean="0"/>
              <a:t>PPKn</a:t>
            </a:r>
            <a:r>
              <a:rPr lang="id-ID" sz="2400" dirty="0" smtClean="0"/>
              <a:t>),</a:t>
            </a:r>
            <a:r>
              <a:rPr lang="en-US" sz="2400" dirty="0" smtClean="0"/>
              <a:t> include</a:t>
            </a:r>
            <a:r>
              <a:rPr lang="id-ID" sz="2400" dirty="0" smtClean="0"/>
              <a:t>d</a:t>
            </a:r>
            <a:r>
              <a:rPr lang="en-US" sz="2400" dirty="0" smtClean="0"/>
              <a:t>: </a:t>
            </a:r>
            <a:r>
              <a:rPr lang="en-US" sz="2400" dirty="0"/>
              <a:t>mutual help, unity, cooperation, empathy, national consciousness, honesty, mutual cooperation, tolerance, peace, consensus, patience, fairness, discipline, respect, love homeland, obedience, cleanliness, and hard </a:t>
            </a:r>
            <a:r>
              <a:rPr lang="en-US" sz="2400" dirty="0" smtClean="0"/>
              <a:t>work</a:t>
            </a:r>
            <a:r>
              <a:rPr lang="id-ID" sz="2400" dirty="0" smtClean="0"/>
              <a:t> values</a:t>
            </a:r>
            <a:r>
              <a:rPr lang="en-US" sz="2400" dirty="0" smtClean="0"/>
              <a:t>. </a:t>
            </a:r>
            <a:endParaRPr lang="id-ID" sz="2400" dirty="0" smtClean="0"/>
          </a:p>
          <a:p>
            <a:pPr marL="0" indent="0">
              <a:buNone/>
            </a:pPr>
            <a:r>
              <a:rPr lang="en-US" sz="2400" dirty="0" smtClean="0"/>
              <a:t>In </a:t>
            </a:r>
            <a:r>
              <a:rPr lang="en-US" sz="2400" dirty="0"/>
              <a:t>another part, the efforts of teachers in developing the attitudes of tolerance, respect for diversity and care about the inevitability of the plurality done </a:t>
            </a:r>
            <a:r>
              <a:rPr lang="en-US" sz="2400" dirty="0" smtClean="0"/>
              <a:t>through</a:t>
            </a:r>
            <a:r>
              <a:rPr lang="id-ID" sz="2400" dirty="0" smtClean="0"/>
              <a:t>:</a:t>
            </a:r>
          </a:p>
          <a:p>
            <a:r>
              <a:rPr lang="en-US" sz="2400" dirty="0" smtClean="0"/>
              <a:t>acceptance </a:t>
            </a:r>
            <a:r>
              <a:rPr lang="en-US" sz="2400" dirty="0"/>
              <a:t>of differences</a:t>
            </a:r>
          </a:p>
          <a:p>
            <a:r>
              <a:rPr lang="en-US" sz="2400" dirty="0" smtClean="0"/>
              <a:t>Socialization </a:t>
            </a:r>
            <a:r>
              <a:rPr lang="en-US" sz="2400" dirty="0"/>
              <a:t>with national songs</a:t>
            </a:r>
          </a:p>
          <a:p>
            <a:r>
              <a:rPr lang="en-US" sz="2400" dirty="0" smtClean="0"/>
              <a:t>A </a:t>
            </a:r>
            <a:r>
              <a:rPr lang="en-US" sz="2400" dirty="0"/>
              <a:t>willingness to be criticized by students</a:t>
            </a:r>
          </a:p>
          <a:p>
            <a:r>
              <a:rPr lang="en-US" sz="2400" dirty="0" smtClean="0"/>
              <a:t>The </a:t>
            </a:r>
            <a:r>
              <a:rPr lang="en-US" sz="2400" dirty="0"/>
              <a:t>formation since the beginning of school entry (MOS)</a:t>
            </a:r>
          </a:p>
          <a:p>
            <a:r>
              <a:rPr lang="en-US" sz="2400" dirty="0" smtClean="0"/>
              <a:t>Modeling</a:t>
            </a:r>
            <a:endParaRPr lang="en-US" sz="2400" dirty="0"/>
          </a:p>
          <a:p>
            <a:r>
              <a:rPr lang="en-US" sz="2400" dirty="0" smtClean="0"/>
              <a:t>Awareness </a:t>
            </a:r>
            <a:r>
              <a:rPr lang="en-US" sz="2400" dirty="0"/>
              <a:t>of the differences with the student </a:t>
            </a:r>
            <a:r>
              <a:rPr lang="en-US" sz="2400" dirty="0" smtClean="0"/>
              <a:t>record</a:t>
            </a:r>
            <a:endParaRPr lang="id-ID" sz="2400" dirty="0" smtClean="0"/>
          </a:p>
          <a:p>
            <a:r>
              <a:rPr lang="id-ID" sz="2400" dirty="0" smtClean="0"/>
              <a:t>Election student union members.</a:t>
            </a:r>
            <a:endParaRPr lang="id-ID" sz="2400" dirty="0"/>
          </a:p>
        </p:txBody>
      </p:sp>
      <p:pic>
        <p:nvPicPr>
          <p:cNvPr id="4" name="Picture 3"/>
          <p:cNvPicPr>
            <a:picLocks noChangeAspect="1"/>
          </p:cNvPicPr>
          <p:nvPr/>
        </p:nvPicPr>
        <p:blipFill>
          <a:blip r:embed="rId2"/>
          <a:stretch>
            <a:fillRect/>
          </a:stretch>
        </p:blipFill>
        <p:spPr>
          <a:xfrm>
            <a:off x="1" y="4214190"/>
            <a:ext cx="3549524" cy="2643809"/>
          </a:xfrm>
          <a:prstGeom prst="rect">
            <a:avLst/>
          </a:prstGeom>
        </p:spPr>
      </p:pic>
    </p:spTree>
    <p:extLst>
      <p:ext uri="{BB962C8B-B14F-4D97-AF65-F5344CB8AC3E}">
        <p14:creationId xmlns:p14="http://schemas.microsoft.com/office/powerpoint/2010/main" val="805221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772025" cy="1600200"/>
          </a:xfrm>
        </p:spPr>
        <p:txBody>
          <a:bodyPr anchor="t"/>
          <a:lstStyle/>
          <a:p>
            <a:r>
              <a:rPr lang="id-ID" sz="5400" b="1" dirty="0"/>
              <a:t>Results</a:t>
            </a:r>
            <a:endParaRPr lang="id-ID" dirty="0"/>
          </a:p>
        </p:txBody>
      </p:sp>
      <p:sp>
        <p:nvSpPr>
          <p:cNvPr id="3" name="Content Placeholder 2"/>
          <p:cNvSpPr>
            <a:spLocks noGrp="1"/>
          </p:cNvSpPr>
          <p:nvPr>
            <p:ph idx="1"/>
          </p:nvPr>
        </p:nvSpPr>
        <p:spPr>
          <a:xfrm>
            <a:off x="3549524" y="987425"/>
            <a:ext cx="8470198" cy="5704923"/>
          </a:xfrm>
        </p:spPr>
        <p:txBody>
          <a:bodyPr>
            <a:normAutofit/>
          </a:bodyPr>
          <a:lstStyle/>
          <a:p>
            <a:pPr marL="0" indent="0">
              <a:buNone/>
            </a:pPr>
            <a:r>
              <a:rPr lang="id-ID" b="1" dirty="0" smtClean="0"/>
              <a:t>Habituation Program</a:t>
            </a:r>
            <a:endParaRPr lang="id-ID" b="1" dirty="0"/>
          </a:p>
          <a:p>
            <a:pPr marL="0" indent="0">
              <a:buNone/>
            </a:pPr>
            <a:r>
              <a:rPr lang="en-US" sz="2400" b="1" dirty="0"/>
              <a:t>Islamic values </a:t>
            </a:r>
            <a:r>
              <a:rPr lang="en-US" sz="2400" dirty="0"/>
              <a:t>what are developed in character building of multicultural citizenship in </a:t>
            </a:r>
            <a:r>
              <a:rPr lang="en-US" sz="2400" dirty="0" smtClean="0"/>
              <a:t>madrasa</a:t>
            </a:r>
            <a:r>
              <a:rPr lang="id-ID" sz="2400" dirty="0" smtClean="0"/>
              <a:t>h</a:t>
            </a:r>
            <a:r>
              <a:rPr lang="en-US" sz="2400" dirty="0" smtClean="0"/>
              <a:t>s</a:t>
            </a:r>
            <a:r>
              <a:rPr lang="en-US" sz="2400" dirty="0"/>
              <a:t>, namely piety, patriotism, obedience, honesty, respect, consultation, mutual help, cleanliness, hard work, patience, discipline, justice, </a:t>
            </a:r>
            <a:r>
              <a:rPr lang="id-ID" sz="2400" dirty="0" smtClean="0"/>
              <a:t>and </a:t>
            </a:r>
            <a:r>
              <a:rPr lang="en-US" sz="2400" dirty="0" smtClean="0"/>
              <a:t>sincere </a:t>
            </a:r>
            <a:r>
              <a:rPr lang="en-US" sz="2400" dirty="0"/>
              <a:t>charity</a:t>
            </a:r>
            <a:r>
              <a:rPr lang="en-US" sz="2400" dirty="0" smtClean="0"/>
              <a:t>.</a:t>
            </a:r>
            <a:r>
              <a:rPr lang="id-ID" sz="2400" dirty="0" smtClean="0"/>
              <a:t> </a:t>
            </a:r>
          </a:p>
          <a:p>
            <a:pPr marL="0" indent="0">
              <a:buNone/>
            </a:pPr>
            <a:r>
              <a:rPr lang="id-ID" sz="2400" b="1" dirty="0" smtClean="0"/>
              <a:t>N</a:t>
            </a:r>
            <a:r>
              <a:rPr lang="en-US" sz="2400" b="1" dirty="0" err="1" smtClean="0"/>
              <a:t>ational</a:t>
            </a:r>
            <a:r>
              <a:rPr lang="en-US" sz="2400" b="1" dirty="0" smtClean="0"/>
              <a:t> </a:t>
            </a:r>
            <a:r>
              <a:rPr lang="en-US" sz="2400" b="1" dirty="0"/>
              <a:t>values </a:t>
            </a:r>
            <a:r>
              <a:rPr lang="en-US" sz="2400" dirty="0"/>
              <a:t>developed in character building of multicultural citizenship at the </a:t>
            </a:r>
            <a:r>
              <a:rPr lang="en-US" sz="2400" dirty="0" smtClean="0"/>
              <a:t>school</a:t>
            </a:r>
            <a:r>
              <a:rPr lang="id-ID" sz="2400" dirty="0" smtClean="0"/>
              <a:t> are  </a:t>
            </a:r>
            <a:r>
              <a:rPr lang="en-US" sz="2400" dirty="0" smtClean="0"/>
              <a:t>patriotism</a:t>
            </a:r>
            <a:r>
              <a:rPr lang="en-US" sz="2400" dirty="0"/>
              <a:t>, nationalism, willing to sacrifice, willing to accept differences, tolerance, unity, justice, deliberation, hard work, mutual </a:t>
            </a:r>
            <a:r>
              <a:rPr lang="en-US" sz="2400" dirty="0" smtClean="0"/>
              <a:t>help.</a:t>
            </a:r>
            <a:endParaRPr lang="id-ID" sz="2400" dirty="0" smtClean="0"/>
          </a:p>
          <a:p>
            <a:pPr marL="0" indent="0">
              <a:buNone/>
            </a:pPr>
            <a:r>
              <a:rPr lang="en-US" sz="2400" dirty="0"/>
              <a:t>Meanwhile, the values of </a:t>
            </a:r>
            <a:r>
              <a:rPr lang="en-US" sz="2400" b="1" dirty="0"/>
              <a:t>local wisdom </a:t>
            </a:r>
            <a:r>
              <a:rPr lang="en-US" sz="2400" dirty="0" smtClean="0"/>
              <a:t>developed </a:t>
            </a:r>
            <a:r>
              <a:rPr lang="en-US" sz="2400" dirty="0"/>
              <a:t>in the character building of multicultural citizenship at the school </a:t>
            </a:r>
            <a:r>
              <a:rPr lang="id-ID" sz="2400" dirty="0" smtClean="0"/>
              <a:t>are </a:t>
            </a:r>
            <a:r>
              <a:rPr lang="en-US" sz="2400" dirty="0" smtClean="0"/>
              <a:t>the </a:t>
            </a:r>
            <a:r>
              <a:rPr lang="en-US" sz="2400" dirty="0"/>
              <a:t>value of </a:t>
            </a:r>
            <a:r>
              <a:rPr lang="en-US" sz="2400" dirty="0" smtClean="0"/>
              <a:t>patience</a:t>
            </a:r>
            <a:r>
              <a:rPr lang="id-ID" sz="2400" dirty="0" smtClean="0"/>
              <a:t>; </a:t>
            </a:r>
            <a:r>
              <a:rPr lang="en-US" sz="2400" dirty="0" smtClean="0"/>
              <a:t>courtesy</a:t>
            </a:r>
            <a:r>
              <a:rPr lang="id-ID" sz="2400" dirty="0" smtClean="0"/>
              <a:t>;  </a:t>
            </a:r>
            <a:r>
              <a:rPr lang="id-ID" sz="2400" i="1" dirty="0"/>
              <a:t>tepa </a:t>
            </a:r>
            <a:r>
              <a:rPr lang="id-ID" sz="2400" i="1" dirty="0" smtClean="0"/>
              <a:t>salira </a:t>
            </a:r>
            <a:r>
              <a:rPr lang="id-ID" sz="2400" dirty="0" smtClean="0"/>
              <a:t>(tolerance)</a:t>
            </a:r>
            <a:r>
              <a:rPr lang="id-ID" sz="2400" i="1" dirty="0" smtClean="0"/>
              <a:t>; </a:t>
            </a:r>
            <a:r>
              <a:rPr lang="id-ID" sz="2400" i="1" dirty="0"/>
              <a:t>nerima ing </a:t>
            </a:r>
            <a:r>
              <a:rPr lang="id-ID" sz="2400" i="1" dirty="0" smtClean="0"/>
              <a:t>pandum; aja dumeh; </a:t>
            </a:r>
            <a:r>
              <a:rPr lang="id-ID" sz="2400" i="1" dirty="0"/>
              <a:t>aja adigang, adigung, adiguna</a:t>
            </a:r>
            <a:r>
              <a:rPr lang="id-ID" sz="2400" i="1" dirty="0"/>
              <a:t>; </a:t>
            </a:r>
            <a:r>
              <a:rPr lang="id-ID" sz="2400" i="1" dirty="0" smtClean="0"/>
              <a:t>sepi </a:t>
            </a:r>
            <a:r>
              <a:rPr lang="id-ID" sz="2400" i="1" dirty="0"/>
              <a:t>ing pamrih rame ing gawe.</a:t>
            </a:r>
            <a:endParaRPr lang="id-ID" sz="2400" dirty="0"/>
          </a:p>
        </p:txBody>
      </p:sp>
      <p:pic>
        <p:nvPicPr>
          <p:cNvPr id="6" name="Picture 5"/>
          <p:cNvPicPr>
            <a:picLocks noChangeAspect="1"/>
          </p:cNvPicPr>
          <p:nvPr/>
        </p:nvPicPr>
        <p:blipFill>
          <a:blip r:embed="rId2"/>
          <a:stretch>
            <a:fillRect/>
          </a:stretch>
        </p:blipFill>
        <p:spPr>
          <a:xfrm>
            <a:off x="0" y="4369035"/>
            <a:ext cx="3549524" cy="2488965"/>
          </a:xfrm>
          <a:prstGeom prst="rect">
            <a:avLst/>
          </a:prstGeom>
        </p:spPr>
      </p:pic>
    </p:spTree>
    <p:extLst>
      <p:ext uri="{BB962C8B-B14F-4D97-AF65-F5344CB8AC3E}">
        <p14:creationId xmlns:p14="http://schemas.microsoft.com/office/powerpoint/2010/main" val="1903411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Disscusion</a:t>
            </a:r>
            <a:endParaRPr lang="id-ID" b="1" dirty="0"/>
          </a:p>
        </p:txBody>
      </p:sp>
      <p:sp>
        <p:nvSpPr>
          <p:cNvPr id="3" name="Content Placeholder 2"/>
          <p:cNvSpPr>
            <a:spLocks noGrp="1"/>
          </p:cNvSpPr>
          <p:nvPr>
            <p:ph idx="1"/>
          </p:nvPr>
        </p:nvSpPr>
        <p:spPr/>
        <p:txBody>
          <a:bodyPr>
            <a:normAutofit fontScale="92500" lnSpcReduction="10000"/>
          </a:bodyPr>
          <a:lstStyle/>
          <a:p>
            <a:r>
              <a:rPr lang="id-ID" dirty="0" smtClean="0"/>
              <a:t>E</a:t>
            </a:r>
            <a:r>
              <a:rPr lang="en-US" dirty="0" smtClean="0"/>
              <a:t>ach </a:t>
            </a:r>
            <a:r>
              <a:rPr lang="id-ID" dirty="0" smtClean="0"/>
              <a:t>Madrasah Aliyah </a:t>
            </a:r>
            <a:r>
              <a:rPr lang="en-US" dirty="0" smtClean="0"/>
              <a:t>seems </a:t>
            </a:r>
            <a:r>
              <a:rPr lang="en-US" dirty="0"/>
              <a:t>that </a:t>
            </a:r>
            <a:r>
              <a:rPr lang="en-US" dirty="0" smtClean="0"/>
              <a:t>multicultural </a:t>
            </a:r>
            <a:r>
              <a:rPr lang="en-US" dirty="0"/>
              <a:t>citizenship character-based </a:t>
            </a:r>
            <a:r>
              <a:rPr lang="en-US" dirty="0" smtClean="0"/>
              <a:t>pillars </a:t>
            </a:r>
            <a:r>
              <a:rPr lang="en-US" dirty="0"/>
              <a:t>of nationality, religious values and local wisdom, has been implemented adequately, as has been initiated in the education policy of the character as created by the Ministry of Education and Culture (2010). Nevertheless, among the three </a:t>
            </a:r>
            <a:r>
              <a:rPr lang="id-ID" dirty="0" smtClean="0"/>
              <a:t>Madrasah Aliyahs </a:t>
            </a:r>
            <a:r>
              <a:rPr lang="en-US" dirty="0" smtClean="0"/>
              <a:t>there </a:t>
            </a:r>
            <a:r>
              <a:rPr lang="en-US" dirty="0"/>
              <a:t>are </a:t>
            </a:r>
            <a:r>
              <a:rPr lang="en-US" dirty="0" smtClean="0"/>
              <a:t>differences </a:t>
            </a:r>
            <a:r>
              <a:rPr lang="en-US" dirty="0"/>
              <a:t>in responding to issues of cultural diversity and traditions around the school, as well as the background of religious belief and understanding of where students live with </a:t>
            </a:r>
            <a:r>
              <a:rPr lang="en-US" dirty="0" smtClean="0"/>
              <a:t>family.</a:t>
            </a:r>
            <a:endParaRPr lang="id-ID" dirty="0" smtClean="0"/>
          </a:p>
          <a:p>
            <a:r>
              <a:rPr lang="en-US" dirty="0"/>
              <a:t>In addition, the background of the establishment </a:t>
            </a:r>
            <a:r>
              <a:rPr lang="en-US" dirty="0" smtClean="0"/>
              <a:t>of </a:t>
            </a:r>
            <a:r>
              <a:rPr lang="en-US" dirty="0"/>
              <a:t>each </a:t>
            </a:r>
            <a:r>
              <a:rPr lang="id-ID" dirty="0" smtClean="0"/>
              <a:t>Madrasah Aliyah has pattern to formulate </a:t>
            </a:r>
            <a:r>
              <a:rPr lang="en-US" dirty="0" smtClean="0"/>
              <a:t>multicultural </a:t>
            </a:r>
            <a:r>
              <a:rPr lang="en-US" dirty="0"/>
              <a:t>character development as envisaged in </a:t>
            </a:r>
            <a:r>
              <a:rPr lang="en-US" dirty="0" smtClean="0"/>
              <a:t>the</a:t>
            </a:r>
            <a:r>
              <a:rPr lang="id-ID" dirty="0" smtClean="0"/>
              <a:t>ir</a:t>
            </a:r>
            <a:r>
              <a:rPr lang="en-US" dirty="0" smtClean="0"/>
              <a:t> </a:t>
            </a:r>
            <a:r>
              <a:rPr lang="en-US" dirty="0"/>
              <a:t>vision, mission and objectives. It is also </a:t>
            </a:r>
            <a:r>
              <a:rPr lang="id-ID" dirty="0" smtClean="0"/>
              <a:t>supported </a:t>
            </a:r>
            <a:r>
              <a:rPr lang="en-US" dirty="0" smtClean="0"/>
              <a:t>by </a:t>
            </a:r>
            <a:r>
              <a:rPr lang="en-US" dirty="0"/>
              <a:t>the historical development of the institution status and institutionalization of school culture.</a:t>
            </a:r>
            <a:r>
              <a:rPr lang="id-ID" dirty="0" smtClean="0"/>
              <a:t> </a:t>
            </a:r>
            <a:endParaRPr lang="id-ID" dirty="0"/>
          </a:p>
        </p:txBody>
      </p:sp>
    </p:spTree>
    <p:extLst>
      <p:ext uri="{BB962C8B-B14F-4D97-AF65-F5344CB8AC3E}">
        <p14:creationId xmlns:p14="http://schemas.microsoft.com/office/powerpoint/2010/main" val="2481784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Disscusion</a:t>
            </a:r>
            <a:endParaRPr lang="id-ID" dirty="0"/>
          </a:p>
        </p:txBody>
      </p:sp>
      <p:sp>
        <p:nvSpPr>
          <p:cNvPr id="3" name="Content Placeholder 2"/>
          <p:cNvSpPr>
            <a:spLocks noGrp="1"/>
          </p:cNvSpPr>
          <p:nvPr>
            <p:ph idx="1"/>
          </p:nvPr>
        </p:nvSpPr>
        <p:spPr/>
        <p:txBody>
          <a:bodyPr/>
          <a:lstStyle/>
          <a:p>
            <a:r>
              <a:rPr lang="id-ID" dirty="0"/>
              <a:t>Each school aware that their background has commonality as muslim, and all students are muslim.  But, their </a:t>
            </a:r>
            <a:r>
              <a:rPr lang="id-ID" i="1" dirty="0"/>
              <a:t>mazhab</a:t>
            </a:r>
            <a:r>
              <a:rPr lang="id-ID" dirty="0"/>
              <a:t> is possible to be </a:t>
            </a:r>
            <a:r>
              <a:rPr lang="id-ID" dirty="0" smtClean="0"/>
              <a:t>plural/different.</a:t>
            </a:r>
            <a:endParaRPr lang="id-ID" dirty="0"/>
          </a:p>
          <a:p>
            <a:r>
              <a:rPr lang="id-ID" dirty="0"/>
              <a:t>One of school  (MAN 1 Yogyakarta) used different students background to carry out the culture product for </a:t>
            </a:r>
            <a:r>
              <a:rPr lang="id-ID" i="1" dirty="0"/>
              <a:t>Social Studies Laboratory. </a:t>
            </a:r>
            <a:r>
              <a:rPr lang="id-ID" dirty="0"/>
              <a:t> Laboratory collected  student’s contribution which </a:t>
            </a:r>
            <a:r>
              <a:rPr lang="id-ID" dirty="0" smtClean="0"/>
              <a:t>describes </a:t>
            </a:r>
            <a:r>
              <a:rPr lang="id-ID" dirty="0"/>
              <a:t>multicultural of his/her community. Laboratory introduced the multicultural artefacts for students, and taught how his/her communicate with other</a:t>
            </a:r>
            <a:r>
              <a:rPr lang="id-ID" dirty="0" smtClean="0"/>
              <a:t>.</a:t>
            </a:r>
            <a:endParaRPr lang="id-ID" dirty="0"/>
          </a:p>
        </p:txBody>
      </p:sp>
    </p:spTree>
    <p:extLst>
      <p:ext uri="{BB962C8B-B14F-4D97-AF65-F5344CB8AC3E}">
        <p14:creationId xmlns:p14="http://schemas.microsoft.com/office/powerpoint/2010/main" val="301909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Disscussion</a:t>
            </a:r>
            <a:endParaRPr lang="id-ID" b="1" dirty="0"/>
          </a:p>
        </p:txBody>
      </p:sp>
      <p:sp>
        <p:nvSpPr>
          <p:cNvPr id="3" name="Content Placeholder 2"/>
          <p:cNvSpPr>
            <a:spLocks noGrp="1"/>
          </p:cNvSpPr>
          <p:nvPr>
            <p:ph idx="1"/>
          </p:nvPr>
        </p:nvSpPr>
        <p:spPr>
          <a:xfrm>
            <a:off x="384313" y="1825625"/>
            <a:ext cx="10969487" cy="4800462"/>
          </a:xfrm>
        </p:spPr>
        <p:txBody>
          <a:bodyPr>
            <a:normAutofit fontScale="85000" lnSpcReduction="20000"/>
          </a:bodyPr>
          <a:lstStyle/>
          <a:p>
            <a:pPr marL="0" indent="0">
              <a:buNone/>
            </a:pPr>
            <a:r>
              <a:rPr lang="id-ID" dirty="0" smtClean="0"/>
              <a:t>For example:</a:t>
            </a:r>
          </a:p>
          <a:p>
            <a:pPr marL="514350" indent="-514350">
              <a:buFont typeface="Arial" panose="020B0604020202020204" pitchFamily="34" charset="0"/>
              <a:buAutoNum type="arabicPeriod"/>
            </a:pPr>
            <a:r>
              <a:rPr lang="id-ID" dirty="0" smtClean="0"/>
              <a:t>MAN </a:t>
            </a:r>
            <a:r>
              <a:rPr lang="id-ID" dirty="0"/>
              <a:t>Yogyakarta </a:t>
            </a:r>
            <a:r>
              <a:rPr lang="id-ID" dirty="0" smtClean="0"/>
              <a:t>I, </a:t>
            </a:r>
            <a:r>
              <a:rPr lang="en-US" dirty="0"/>
              <a:t>as a continuation school </a:t>
            </a:r>
            <a:r>
              <a:rPr lang="id-ID" dirty="0" smtClean="0"/>
              <a:t>of PHIN, </a:t>
            </a:r>
            <a:r>
              <a:rPr lang="en-US" dirty="0" smtClean="0"/>
              <a:t>inherit</a:t>
            </a:r>
            <a:r>
              <a:rPr lang="id-ID" dirty="0" smtClean="0"/>
              <a:t>es</a:t>
            </a:r>
            <a:r>
              <a:rPr lang="en-US" dirty="0" smtClean="0"/>
              <a:t> </a:t>
            </a:r>
            <a:r>
              <a:rPr lang="en-US" dirty="0"/>
              <a:t>the tradition of urban students </a:t>
            </a:r>
            <a:r>
              <a:rPr lang="en-US" dirty="0" smtClean="0"/>
              <a:t>from </a:t>
            </a:r>
            <a:r>
              <a:rPr lang="id-ID" dirty="0" smtClean="0"/>
              <a:t>vary </a:t>
            </a:r>
            <a:r>
              <a:rPr lang="en-US" dirty="0" smtClean="0"/>
              <a:t>region</a:t>
            </a:r>
            <a:r>
              <a:rPr lang="id-ID" dirty="0" smtClean="0"/>
              <a:t>s</a:t>
            </a:r>
            <a:r>
              <a:rPr lang="en-US" dirty="0" smtClean="0"/>
              <a:t>, </a:t>
            </a:r>
            <a:r>
              <a:rPr lang="id-ID" dirty="0" smtClean="0"/>
              <a:t>has </a:t>
            </a:r>
            <a:r>
              <a:rPr lang="en-US" dirty="0" smtClean="0"/>
              <a:t>very </a:t>
            </a:r>
            <a:r>
              <a:rPr lang="en-US" dirty="0"/>
              <a:t>strong contiguity between the domestic public schools and universities around </a:t>
            </a:r>
            <a:r>
              <a:rPr lang="en-US" dirty="0" err="1" smtClean="0"/>
              <a:t>Gadjah</a:t>
            </a:r>
            <a:r>
              <a:rPr lang="en-US" dirty="0" smtClean="0"/>
              <a:t> Ma</a:t>
            </a:r>
            <a:r>
              <a:rPr lang="id-ID" dirty="0" smtClean="0"/>
              <a:t>d</a:t>
            </a:r>
            <a:r>
              <a:rPr lang="en-US" dirty="0" smtClean="0"/>
              <a:t>a </a:t>
            </a:r>
            <a:r>
              <a:rPr lang="en-US" dirty="0"/>
              <a:t>University and the State University of Yogyakarta.</a:t>
            </a:r>
          </a:p>
          <a:p>
            <a:pPr marL="514350" indent="-514350">
              <a:buFont typeface="Arial" panose="020B0604020202020204" pitchFamily="34" charset="0"/>
              <a:buAutoNum type="arabicPeriod"/>
            </a:pPr>
            <a:r>
              <a:rPr lang="en-US" dirty="0" smtClean="0"/>
              <a:t>MAN </a:t>
            </a:r>
            <a:r>
              <a:rPr lang="en-US" dirty="0" err="1"/>
              <a:t>Maguwoharjo</a:t>
            </a:r>
            <a:r>
              <a:rPr lang="en-US" dirty="0"/>
              <a:t> </a:t>
            </a:r>
            <a:r>
              <a:rPr lang="en-US" dirty="0" err="1"/>
              <a:t>Wonokromo</a:t>
            </a:r>
            <a:r>
              <a:rPr lang="en-US" dirty="0"/>
              <a:t> </a:t>
            </a:r>
            <a:r>
              <a:rPr lang="en-US" dirty="0" err="1"/>
              <a:t>Bantul</a:t>
            </a:r>
            <a:r>
              <a:rPr lang="en-US" dirty="0"/>
              <a:t> and </a:t>
            </a:r>
            <a:r>
              <a:rPr lang="en-US" dirty="0" err="1"/>
              <a:t>Sleman</a:t>
            </a:r>
            <a:r>
              <a:rPr lang="en-US" dirty="0"/>
              <a:t> have a background of a former school teacher of Religious Education in rural </a:t>
            </a:r>
            <a:r>
              <a:rPr lang="en-US" dirty="0" smtClean="0"/>
              <a:t>areas</a:t>
            </a:r>
            <a:r>
              <a:rPr lang="id-ID" dirty="0" smtClean="0"/>
              <a:t>. They</a:t>
            </a:r>
            <a:r>
              <a:rPr lang="en-US" dirty="0" smtClean="0"/>
              <a:t> ca</a:t>
            </a:r>
            <a:r>
              <a:rPr lang="id-ID" dirty="0" smtClean="0"/>
              <a:t>r</a:t>
            </a:r>
            <a:r>
              <a:rPr lang="en-US" dirty="0" err="1" smtClean="0"/>
              <a:t>ry</a:t>
            </a:r>
            <a:r>
              <a:rPr lang="id-ID" dirty="0" smtClean="0"/>
              <a:t> out</a:t>
            </a:r>
            <a:r>
              <a:rPr lang="en-US" dirty="0" smtClean="0"/>
              <a:t> </a:t>
            </a:r>
            <a:r>
              <a:rPr lang="en-US" dirty="0"/>
              <a:t>a number of implications.</a:t>
            </a:r>
          </a:p>
          <a:p>
            <a:pPr marL="514350" indent="-514350">
              <a:buFont typeface="Arial" panose="020B0604020202020204" pitchFamily="34" charset="0"/>
              <a:buAutoNum type="arabicPeriod"/>
            </a:pPr>
            <a:r>
              <a:rPr lang="en-US" dirty="0"/>
              <a:t>MAN </a:t>
            </a:r>
            <a:r>
              <a:rPr lang="en-US" dirty="0" err="1"/>
              <a:t>Wonokromo</a:t>
            </a:r>
            <a:r>
              <a:rPr lang="en-US" dirty="0"/>
              <a:t> </a:t>
            </a:r>
            <a:r>
              <a:rPr lang="en-US" dirty="0" err="1"/>
              <a:t>Bantul</a:t>
            </a:r>
            <a:r>
              <a:rPr lang="en-US" dirty="0"/>
              <a:t> </a:t>
            </a:r>
            <a:r>
              <a:rPr lang="en-US" dirty="0" smtClean="0"/>
              <a:t>close</a:t>
            </a:r>
            <a:r>
              <a:rPr lang="id-ID" dirty="0" smtClean="0"/>
              <a:t>d</a:t>
            </a:r>
            <a:r>
              <a:rPr lang="en-US" dirty="0" smtClean="0"/>
              <a:t> </a:t>
            </a:r>
            <a:r>
              <a:rPr lang="en-US" dirty="0"/>
              <a:t>and thick with Islamic tradition helped influence upon each contact and communication between students and their environment.</a:t>
            </a:r>
          </a:p>
          <a:p>
            <a:pPr marL="514350" indent="-514350">
              <a:buFont typeface="Arial" panose="020B0604020202020204" pitchFamily="34" charset="0"/>
              <a:buAutoNum type="arabicPeriod"/>
            </a:pPr>
            <a:r>
              <a:rPr lang="en-US" dirty="0"/>
              <a:t>Similarly, MAN </a:t>
            </a:r>
            <a:r>
              <a:rPr lang="en-US" dirty="0" err="1"/>
              <a:t>Maguwoharjo</a:t>
            </a:r>
            <a:r>
              <a:rPr lang="en-US" dirty="0"/>
              <a:t> </a:t>
            </a:r>
            <a:r>
              <a:rPr lang="en-US" dirty="0" err="1"/>
              <a:t>Sleman</a:t>
            </a:r>
            <a:r>
              <a:rPr lang="en-US" dirty="0"/>
              <a:t> which stems from the conversion of PGA </a:t>
            </a:r>
            <a:r>
              <a:rPr lang="id-ID" dirty="0" smtClean="0"/>
              <a:t>for visual disability (PGA LB </a:t>
            </a:r>
            <a:r>
              <a:rPr lang="en-US" dirty="0" smtClean="0"/>
              <a:t>"A“</a:t>
            </a:r>
            <a:r>
              <a:rPr lang="id-ID" dirty="0" smtClean="0"/>
              <a:t>)</a:t>
            </a:r>
            <a:r>
              <a:rPr lang="en-US" dirty="0" smtClean="0"/>
              <a:t>, its </a:t>
            </a:r>
            <a:r>
              <a:rPr lang="en-US" dirty="0"/>
              <a:t>development </a:t>
            </a:r>
            <a:r>
              <a:rPr lang="en-US" dirty="0" smtClean="0"/>
              <a:t>focused </a:t>
            </a:r>
            <a:r>
              <a:rPr lang="en-US" dirty="0"/>
              <a:t>aspects of inclusion as a vision. Inclusion intended as a way to understand and engage school and community elements to the provision of equal opportunities for students with special needs (the blind) to be studied together with sighted students</a:t>
            </a:r>
            <a:r>
              <a:rPr lang="id-ID" dirty="0" smtClean="0"/>
              <a:t>.</a:t>
            </a:r>
            <a:endParaRPr lang="id-ID" dirty="0"/>
          </a:p>
        </p:txBody>
      </p:sp>
    </p:spTree>
    <p:extLst>
      <p:ext uri="{BB962C8B-B14F-4D97-AF65-F5344CB8AC3E}">
        <p14:creationId xmlns:p14="http://schemas.microsoft.com/office/powerpoint/2010/main" val="189186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30194"/>
          </a:xfrm>
        </p:spPr>
        <p:txBody>
          <a:bodyPr/>
          <a:lstStyle/>
          <a:p>
            <a:r>
              <a:rPr lang="id-ID" b="1" i="1" dirty="0" smtClean="0"/>
              <a:t>                  </a:t>
            </a:r>
            <a:r>
              <a:rPr lang="id-ID" sz="6600" b="1" i="1" dirty="0" smtClean="0">
                <a:solidFill>
                  <a:srgbClr val="FF0000"/>
                </a:solidFill>
              </a:rPr>
              <a:t>             Terima Kasih</a:t>
            </a:r>
            <a:br>
              <a:rPr lang="id-ID" sz="6600" b="1" i="1" dirty="0" smtClean="0">
                <a:solidFill>
                  <a:srgbClr val="FF0000"/>
                </a:solidFill>
              </a:rPr>
            </a:br>
            <a:r>
              <a:rPr lang="id-ID" sz="6600" b="1" i="1" dirty="0" smtClean="0">
                <a:solidFill>
                  <a:srgbClr val="FF0000"/>
                </a:solidFill>
              </a:rPr>
              <a:t/>
            </a:r>
            <a:br>
              <a:rPr lang="id-ID" sz="6600" b="1" i="1" dirty="0" smtClean="0">
                <a:solidFill>
                  <a:srgbClr val="FF0000"/>
                </a:solidFill>
              </a:rPr>
            </a:br>
            <a:r>
              <a:rPr lang="id-ID" sz="6600" b="1" i="1" dirty="0">
                <a:solidFill>
                  <a:srgbClr val="FF0000"/>
                </a:solidFill>
              </a:rPr>
              <a:t/>
            </a:r>
            <a:br>
              <a:rPr lang="id-ID" sz="6600" b="1" i="1" dirty="0">
                <a:solidFill>
                  <a:srgbClr val="FF0000"/>
                </a:solidFill>
              </a:rPr>
            </a:br>
            <a:r>
              <a:rPr lang="id-ID" sz="6600" b="1" i="1" dirty="0" smtClean="0">
                <a:solidFill>
                  <a:srgbClr val="FF0000"/>
                </a:solidFill>
              </a:rPr>
              <a:t>                  </a:t>
            </a:r>
            <a:r>
              <a:rPr lang="id-ID" sz="6600" b="1" i="1" dirty="0" smtClean="0">
                <a:solidFill>
                  <a:schemeClr val="accent5">
                    <a:lumMod val="50000"/>
                  </a:schemeClr>
                </a:solidFill>
              </a:rPr>
              <a:t>Thank  You</a:t>
            </a:r>
            <a:endParaRPr lang="id-ID" sz="6600" b="1" i="1" dirty="0">
              <a:solidFill>
                <a:schemeClr val="accent5">
                  <a:lumMod val="50000"/>
                </a:schemeClr>
              </a:solidFill>
            </a:endParaRPr>
          </a:p>
        </p:txBody>
      </p:sp>
    </p:spTree>
    <p:extLst>
      <p:ext uri="{BB962C8B-B14F-4D97-AF65-F5344CB8AC3E}">
        <p14:creationId xmlns:p14="http://schemas.microsoft.com/office/powerpoint/2010/main" val="319949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63" y="457200"/>
            <a:ext cx="2583034" cy="1600200"/>
          </a:xfrm>
        </p:spPr>
        <p:txBody>
          <a:bodyPr anchor="t"/>
          <a:lstStyle/>
          <a:p>
            <a:r>
              <a:rPr lang="id-ID" sz="4000" b="1" dirty="0">
                <a:solidFill>
                  <a:schemeClr val="accent6">
                    <a:lumMod val="75000"/>
                  </a:schemeClr>
                </a:solidFill>
              </a:rPr>
              <a:t>Background</a:t>
            </a:r>
            <a:endParaRPr lang="id-ID" dirty="0">
              <a:solidFill>
                <a:schemeClr val="accent6">
                  <a:lumMod val="75000"/>
                </a:schemeClr>
              </a:solidFill>
            </a:endParaRPr>
          </a:p>
        </p:txBody>
      </p:sp>
      <p:sp>
        <p:nvSpPr>
          <p:cNvPr id="3" name="Content Placeholder 2"/>
          <p:cNvSpPr>
            <a:spLocks noGrp="1"/>
          </p:cNvSpPr>
          <p:nvPr>
            <p:ph idx="1"/>
          </p:nvPr>
        </p:nvSpPr>
        <p:spPr>
          <a:xfrm>
            <a:off x="3385751" y="457201"/>
            <a:ext cx="8587946" cy="6286500"/>
          </a:xfrm>
        </p:spPr>
        <p:txBody>
          <a:bodyPr>
            <a:normAutofit fontScale="92500"/>
          </a:bodyPr>
          <a:lstStyle/>
          <a:p>
            <a:r>
              <a:rPr lang="id-ID" dirty="0" smtClean="0"/>
              <a:t>Tension between Islam and nationalism in Indonesia has arisen since early the 20th Century until 1950s and latest 1990s. </a:t>
            </a:r>
            <a:endParaRPr lang="id-ID" dirty="0"/>
          </a:p>
          <a:p>
            <a:r>
              <a:rPr lang="en-US" dirty="0" smtClean="0"/>
              <a:t>I</a:t>
            </a:r>
            <a:r>
              <a:rPr lang="id-ID" dirty="0" smtClean="0"/>
              <a:t>ndonesia, as  biggest Muslim country around the world, has been challenged by nationalism issues such as separatism and decentralization, pluralism and conservatism on religion interrelationship, diversity and dialogue between inter and intra-religions, radicalism and extremism, and corruption.</a:t>
            </a:r>
          </a:p>
          <a:p>
            <a:r>
              <a:rPr lang="id-ID" i="1" dirty="0" smtClean="0"/>
              <a:t>Madrasah Aliyah </a:t>
            </a:r>
            <a:r>
              <a:rPr lang="id-ID" dirty="0" smtClean="0"/>
              <a:t>(Islamic senior high school) in Indonesia is one of Islamic education institutions as a part of political accomodation for Indonesian Muslim to solve the tensions between Muslim and nationalists and secularists and non-Muslims society.</a:t>
            </a:r>
            <a:endParaRPr lang="id-ID" dirty="0"/>
          </a:p>
          <a:p>
            <a:endParaRPr lang="id-ID" dirty="0"/>
          </a:p>
        </p:txBody>
      </p:sp>
      <p:pic>
        <p:nvPicPr>
          <p:cNvPr id="7" name="Picture 6"/>
          <p:cNvPicPr>
            <a:picLocks noChangeAspect="1"/>
          </p:cNvPicPr>
          <p:nvPr/>
        </p:nvPicPr>
        <p:blipFill>
          <a:blip r:embed="rId2"/>
          <a:stretch>
            <a:fillRect/>
          </a:stretch>
        </p:blipFill>
        <p:spPr>
          <a:xfrm>
            <a:off x="1" y="4188941"/>
            <a:ext cx="3385750" cy="2669059"/>
          </a:xfrm>
          <a:prstGeom prst="rect">
            <a:avLst/>
          </a:prstGeom>
        </p:spPr>
      </p:pic>
    </p:spTree>
    <p:extLst>
      <p:ext uri="{BB962C8B-B14F-4D97-AF65-F5344CB8AC3E}">
        <p14:creationId xmlns:p14="http://schemas.microsoft.com/office/powerpoint/2010/main" val="106906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63" y="457200"/>
            <a:ext cx="2583034" cy="1600200"/>
          </a:xfrm>
        </p:spPr>
        <p:txBody>
          <a:bodyPr anchor="t"/>
          <a:lstStyle/>
          <a:p>
            <a:r>
              <a:rPr lang="id-ID" sz="4000" b="1" dirty="0">
                <a:solidFill>
                  <a:schemeClr val="accent6">
                    <a:lumMod val="75000"/>
                  </a:schemeClr>
                </a:solidFill>
              </a:rPr>
              <a:t>Background</a:t>
            </a:r>
            <a:endParaRPr lang="id-ID" dirty="0">
              <a:solidFill>
                <a:schemeClr val="accent6">
                  <a:lumMod val="75000"/>
                </a:schemeClr>
              </a:solidFill>
            </a:endParaRPr>
          </a:p>
        </p:txBody>
      </p:sp>
      <p:sp>
        <p:nvSpPr>
          <p:cNvPr id="3" name="Content Placeholder 2"/>
          <p:cNvSpPr>
            <a:spLocks noGrp="1"/>
          </p:cNvSpPr>
          <p:nvPr>
            <p:ph idx="1"/>
          </p:nvPr>
        </p:nvSpPr>
        <p:spPr>
          <a:xfrm>
            <a:off x="3385751" y="457201"/>
            <a:ext cx="8587946" cy="6256294"/>
          </a:xfrm>
        </p:spPr>
        <p:txBody>
          <a:bodyPr>
            <a:normAutofit/>
          </a:bodyPr>
          <a:lstStyle/>
          <a:p>
            <a:r>
              <a:rPr lang="id-ID" dirty="0" smtClean="0"/>
              <a:t>Developing </a:t>
            </a:r>
            <a:r>
              <a:rPr lang="id-ID" dirty="0"/>
              <a:t>multicultural </a:t>
            </a:r>
            <a:r>
              <a:rPr lang="id-ID" dirty="0" smtClean="0"/>
              <a:t>citizenship character, </a:t>
            </a:r>
            <a:r>
              <a:rPr lang="id-ID" dirty="0"/>
              <a:t>according to four </a:t>
            </a:r>
            <a:r>
              <a:rPr lang="id-ID" dirty="0" smtClean="0"/>
              <a:t>consensi </a:t>
            </a:r>
            <a:r>
              <a:rPr lang="id-ID" dirty="0"/>
              <a:t>of nation and Islamic values and local wisdom in </a:t>
            </a:r>
            <a:r>
              <a:rPr lang="id-ID" i="1" dirty="0"/>
              <a:t>Madrasah </a:t>
            </a:r>
            <a:r>
              <a:rPr lang="id-ID" i="1" dirty="0" smtClean="0"/>
              <a:t>Aliyah</a:t>
            </a:r>
            <a:r>
              <a:rPr lang="id-ID" dirty="0" smtClean="0"/>
              <a:t>, </a:t>
            </a:r>
            <a:r>
              <a:rPr lang="id-ID" dirty="0"/>
              <a:t>in Yogyakarta, </a:t>
            </a:r>
            <a:r>
              <a:rPr lang="id-ID" dirty="0" smtClean="0"/>
              <a:t>Indonesia, is a looking for solution that tensions.</a:t>
            </a:r>
            <a:endParaRPr lang="id-ID" dirty="0"/>
          </a:p>
          <a:p>
            <a:r>
              <a:rPr lang="en-US" dirty="0" err="1"/>
              <a:t>Zakiyuddin</a:t>
            </a:r>
            <a:r>
              <a:rPr lang="en-US" dirty="0"/>
              <a:t> </a:t>
            </a:r>
            <a:r>
              <a:rPr lang="en-US" dirty="0" err="1"/>
              <a:t>Baidhawy</a:t>
            </a:r>
            <a:r>
              <a:rPr lang="en-US" dirty="0"/>
              <a:t> (2007) </a:t>
            </a:r>
            <a:r>
              <a:rPr lang="en-US" dirty="0" smtClean="0"/>
              <a:t>introduced </a:t>
            </a:r>
            <a:r>
              <a:rPr lang="en-US" dirty="0"/>
              <a:t>his studies on the importance of multicultural theology, especially in Indonesia. In his analysis, </a:t>
            </a:r>
            <a:r>
              <a:rPr lang="en-US" dirty="0" smtClean="0"/>
              <a:t>the </a:t>
            </a:r>
            <a:r>
              <a:rPr lang="en-US" dirty="0"/>
              <a:t>majority of Muslim religious identity is found mainly in educational institutions sort of </a:t>
            </a:r>
            <a:r>
              <a:rPr lang="id-ID" i="1" dirty="0"/>
              <a:t>Madrasah Aliyah</a:t>
            </a:r>
            <a:r>
              <a:rPr lang="id-ID" dirty="0" smtClean="0"/>
              <a:t>. It could </a:t>
            </a:r>
            <a:r>
              <a:rPr lang="en-US" dirty="0" smtClean="0"/>
              <a:t>be </a:t>
            </a:r>
            <a:r>
              <a:rPr lang="en-US" dirty="0"/>
              <a:t>the best place to </a:t>
            </a:r>
            <a:r>
              <a:rPr lang="id-ID" dirty="0" smtClean="0"/>
              <a:t>incultivate the </a:t>
            </a:r>
            <a:r>
              <a:rPr lang="en-US" dirty="0" smtClean="0"/>
              <a:t>harmony </a:t>
            </a:r>
            <a:r>
              <a:rPr lang="en-US" dirty="0"/>
              <a:t>through religious education based multiculturalist theology</a:t>
            </a:r>
            <a:r>
              <a:rPr lang="en-US" dirty="0" smtClean="0"/>
              <a:t>.</a:t>
            </a:r>
            <a:endParaRPr lang="id-ID" dirty="0" smtClean="0"/>
          </a:p>
          <a:p>
            <a:endParaRPr lang="id-ID" dirty="0"/>
          </a:p>
          <a:p>
            <a:endParaRPr lang="id-ID" dirty="0"/>
          </a:p>
        </p:txBody>
      </p:sp>
      <p:pic>
        <p:nvPicPr>
          <p:cNvPr id="2050" name="Picture 2" descr="IMG_2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5373"/>
            <a:ext cx="3489668" cy="264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43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5" y="457200"/>
            <a:ext cx="3932237" cy="1600200"/>
          </a:xfrm>
        </p:spPr>
        <p:txBody>
          <a:bodyPr anchor="t"/>
          <a:lstStyle/>
          <a:p>
            <a:r>
              <a:rPr lang="id-ID" b="1" dirty="0">
                <a:solidFill>
                  <a:schemeClr val="accent6">
                    <a:lumMod val="75000"/>
                  </a:schemeClr>
                </a:solidFill>
              </a:rPr>
              <a:t>Background</a:t>
            </a:r>
            <a:endParaRPr lang="id-ID" dirty="0"/>
          </a:p>
        </p:txBody>
      </p:sp>
      <p:sp>
        <p:nvSpPr>
          <p:cNvPr id="3" name="Content Placeholder 2"/>
          <p:cNvSpPr>
            <a:spLocks noGrp="1"/>
          </p:cNvSpPr>
          <p:nvPr>
            <p:ph idx="1"/>
          </p:nvPr>
        </p:nvSpPr>
        <p:spPr>
          <a:xfrm>
            <a:off x="3087757" y="987424"/>
            <a:ext cx="8824157" cy="5870575"/>
          </a:xfrm>
        </p:spPr>
        <p:txBody>
          <a:bodyPr>
            <a:normAutofit fontScale="70000" lnSpcReduction="20000"/>
          </a:bodyPr>
          <a:lstStyle/>
          <a:p>
            <a:r>
              <a:rPr lang="en-US" dirty="0"/>
              <a:t>In line with </a:t>
            </a:r>
            <a:r>
              <a:rPr lang="en-US" dirty="0" err="1"/>
              <a:t>Lickona</a:t>
            </a:r>
            <a:r>
              <a:rPr lang="en-US" dirty="0"/>
              <a:t> (1996) and the Character Education Partnership (2003), followed </a:t>
            </a:r>
            <a:r>
              <a:rPr lang="en-US" dirty="0" smtClean="0"/>
              <a:t>Pittman </a:t>
            </a:r>
            <a:r>
              <a:rPr lang="en-US" dirty="0"/>
              <a:t>(2009), </a:t>
            </a:r>
            <a:r>
              <a:rPr lang="en-US" dirty="0" smtClean="0"/>
              <a:t>the </a:t>
            </a:r>
            <a:r>
              <a:rPr lang="en-US" dirty="0"/>
              <a:t>character education in fostering multicultural citizenship should be done through a variety of activities. These activities </a:t>
            </a:r>
            <a:r>
              <a:rPr lang="en-US" dirty="0" smtClean="0"/>
              <a:t>include</a:t>
            </a:r>
            <a:r>
              <a:rPr lang="id-ID" dirty="0" smtClean="0"/>
              <a:t>d</a:t>
            </a:r>
            <a:r>
              <a:rPr lang="en-US" dirty="0" smtClean="0"/>
              <a:t> </a:t>
            </a:r>
            <a:r>
              <a:rPr lang="en-US" dirty="0"/>
              <a:t>inter-group dialogue, </a:t>
            </a:r>
            <a:r>
              <a:rPr lang="en-US" dirty="0" smtClean="0"/>
              <a:t>service learning</a:t>
            </a:r>
            <a:r>
              <a:rPr lang="id-ID" dirty="0" smtClean="0"/>
              <a:t> </a:t>
            </a:r>
            <a:r>
              <a:rPr lang="en-US" dirty="0" smtClean="0"/>
              <a:t> </a:t>
            </a:r>
            <a:r>
              <a:rPr lang="en-US" dirty="0"/>
              <a:t>and workplace diversity </a:t>
            </a:r>
            <a:r>
              <a:rPr lang="en-US" dirty="0" smtClean="0"/>
              <a:t>training</a:t>
            </a:r>
            <a:r>
              <a:rPr lang="id-ID" dirty="0" smtClean="0"/>
              <a:t>.</a:t>
            </a:r>
          </a:p>
          <a:p>
            <a:r>
              <a:rPr lang="id-ID" dirty="0" smtClean="0"/>
              <a:t>Following to M</a:t>
            </a:r>
            <a:r>
              <a:rPr lang="en-US" dirty="0" err="1" smtClean="0"/>
              <a:t>iller</a:t>
            </a:r>
            <a:r>
              <a:rPr lang="en-US" dirty="0" smtClean="0"/>
              <a:t>-Lane</a:t>
            </a:r>
            <a:r>
              <a:rPr lang="id-ID" dirty="0" smtClean="0"/>
              <a:t>, </a:t>
            </a:r>
            <a:r>
              <a:rPr lang="en-US" dirty="0" smtClean="0"/>
              <a:t>Howard </a:t>
            </a:r>
            <a:r>
              <a:rPr lang="en-US" dirty="0"/>
              <a:t>&amp; </a:t>
            </a:r>
            <a:r>
              <a:rPr lang="en-US" dirty="0" smtClean="0"/>
              <a:t>Ha</a:t>
            </a:r>
            <a:r>
              <a:rPr lang="id-ID" dirty="0" smtClean="0"/>
              <a:t>la</a:t>
            </a:r>
            <a:r>
              <a:rPr lang="en-US" dirty="0" err="1" smtClean="0"/>
              <a:t>ga</a:t>
            </a:r>
            <a:r>
              <a:rPr lang="id-ID" dirty="0" smtClean="0"/>
              <a:t>o</a:t>
            </a:r>
            <a:r>
              <a:rPr lang="en-US" dirty="0" smtClean="0"/>
              <a:t> (</a:t>
            </a:r>
            <a:r>
              <a:rPr lang="en-US" dirty="0"/>
              <a:t>2007</a:t>
            </a:r>
            <a:r>
              <a:rPr lang="en-US" dirty="0" smtClean="0"/>
              <a:t>)</a:t>
            </a:r>
            <a:r>
              <a:rPr lang="id-ID" dirty="0" smtClean="0"/>
              <a:t>, civic education teacher has important role model  as an ‘Islamic multiculturalist’ </a:t>
            </a:r>
            <a:r>
              <a:rPr lang="id-ID" dirty="0"/>
              <a:t>as well </a:t>
            </a:r>
            <a:r>
              <a:rPr lang="id-ID" dirty="0" smtClean="0"/>
              <a:t>as ‘civic multiculturalist’ </a:t>
            </a:r>
            <a:r>
              <a:rPr lang="en-US" dirty="0" smtClean="0"/>
              <a:t>through s</a:t>
            </a:r>
            <a:r>
              <a:rPr lang="id-ID" dirty="0" smtClean="0"/>
              <a:t>ome</a:t>
            </a:r>
            <a:r>
              <a:rPr lang="en-US" dirty="0" smtClean="0"/>
              <a:t> </a:t>
            </a:r>
            <a:r>
              <a:rPr lang="en-US" dirty="0" err="1" smtClean="0"/>
              <a:t>variet</a:t>
            </a:r>
            <a:r>
              <a:rPr lang="id-ID" dirty="0" smtClean="0"/>
              <a:t>ies</a:t>
            </a:r>
            <a:r>
              <a:rPr lang="en-US" dirty="0" smtClean="0"/>
              <a:t> of </a:t>
            </a:r>
            <a:r>
              <a:rPr lang="en-US" dirty="0"/>
              <a:t>learning, such as social studies in which includes the topic of civic education in the United States. </a:t>
            </a:r>
            <a:r>
              <a:rPr lang="id-ID" dirty="0" smtClean="0"/>
              <a:t> </a:t>
            </a:r>
          </a:p>
          <a:p>
            <a:r>
              <a:rPr lang="id-ID" dirty="0" smtClean="0"/>
              <a:t>Study of Samsuri and Marzuki (2014) found out that </a:t>
            </a:r>
            <a:r>
              <a:rPr lang="id-ID" i="1" dirty="0"/>
              <a:t>Madrasah Aliyah</a:t>
            </a:r>
            <a:r>
              <a:rPr lang="en-US" dirty="0" smtClean="0"/>
              <a:t> </a:t>
            </a:r>
            <a:r>
              <a:rPr lang="id-ID" dirty="0" smtClean="0"/>
              <a:t>did </a:t>
            </a:r>
            <a:r>
              <a:rPr lang="en-US" dirty="0" smtClean="0"/>
              <a:t>not </a:t>
            </a:r>
            <a:r>
              <a:rPr lang="id-ID" dirty="0" smtClean="0"/>
              <a:t>yet </a:t>
            </a:r>
            <a:r>
              <a:rPr lang="en-US" dirty="0" smtClean="0"/>
              <a:t>entirely </a:t>
            </a:r>
            <a:r>
              <a:rPr lang="en-US" dirty="0"/>
              <a:t>fostering civic multicultural </a:t>
            </a:r>
            <a:r>
              <a:rPr lang="en-US" dirty="0" smtClean="0"/>
              <a:t>v</a:t>
            </a:r>
            <a:r>
              <a:rPr lang="id-ID" dirty="0" smtClean="0"/>
              <a:t>alues </a:t>
            </a:r>
            <a:r>
              <a:rPr lang="en-US" dirty="0" smtClean="0"/>
              <a:t>based </a:t>
            </a:r>
            <a:r>
              <a:rPr lang="id-ID" dirty="0" smtClean="0"/>
              <a:t>on </a:t>
            </a:r>
            <a:r>
              <a:rPr lang="en-US" dirty="0" smtClean="0"/>
              <a:t>the </a:t>
            </a:r>
            <a:r>
              <a:rPr lang="id-ID" dirty="0" smtClean="0"/>
              <a:t>four consensi </a:t>
            </a:r>
            <a:r>
              <a:rPr lang="en-US" dirty="0" smtClean="0"/>
              <a:t>of </a:t>
            </a:r>
            <a:r>
              <a:rPr lang="en-US" dirty="0"/>
              <a:t>Indonesian </a:t>
            </a:r>
            <a:r>
              <a:rPr lang="en-US" dirty="0" err="1" smtClean="0"/>
              <a:t>nationali</a:t>
            </a:r>
            <a:r>
              <a:rPr lang="id-ID" dirty="0" smtClean="0"/>
              <a:t>sm (Pancasila, Constitution of 1945, National Unity of Republic of Indonesia, and </a:t>
            </a:r>
            <a:r>
              <a:rPr lang="id-ID" i="1" dirty="0" smtClean="0"/>
              <a:t>Bhinneka Tunggal Ika (Unity in Diversity)</a:t>
            </a:r>
            <a:r>
              <a:rPr lang="id-ID" dirty="0" smtClean="0"/>
              <a:t> </a:t>
            </a:r>
            <a:r>
              <a:rPr lang="en-US" dirty="0" smtClean="0"/>
              <a:t>explicitly </a:t>
            </a:r>
            <a:r>
              <a:rPr lang="en-US" dirty="0"/>
              <a:t>in </a:t>
            </a:r>
            <a:r>
              <a:rPr lang="en-US" dirty="0" smtClean="0"/>
              <a:t>school </a:t>
            </a:r>
            <a:r>
              <a:rPr lang="en-US" dirty="0"/>
              <a:t>culture with civic multicultural </a:t>
            </a:r>
            <a:r>
              <a:rPr lang="id-ID" dirty="0" smtClean="0"/>
              <a:t>program</a:t>
            </a:r>
            <a:r>
              <a:rPr lang="en-US" dirty="0" smtClean="0"/>
              <a:t>.</a:t>
            </a:r>
            <a:r>
              <a:rPr lang="id-ID" dirty="0" smtClean="0"/>
              <a:t> It only taught by civics exclusively, as curricular program.</a:t>
            </a:r>
            <a:r>
              <a:rPr lang="en-US" dirty="0" smtClean="0"/>
              <a:t> </a:t>
            </a:r>
            <a:endParaRPr lang="id-ID" dirty="0" smtClean="0"/>
          </a:p>
          <a:p>
            <a:r>
              <a:rPr lang="id-ID" i="1" dirty="0"/>
              <a:t>Madrasah Aliyah </a:t>
            </a:r>
            <a:r>
              <a:rPr lang="id-ID" dirty="0" smtClean="0"/>
              <a:t>conducted two curriculum policies: Islamic teachings according to Ministry of Religions Affair, and public education following to Ministry of Education and Cultural.</a:t>
            </a:r>
          </a:p>
          <a:p>
            <a:endParaRPr lang="id-ID" dirty="0"/>
          </a:p>
        </p:txBody>
      </p:sp>
      <p:sp>
        <p:nvSpPr>
          <p:cNvPr id="4" name="Text Placeholder 3"/>
          <p:cNvSpPr>
            <a:spLocks noGrp="1"/>
          </p:cNvSpPr>
          <p:nvPr>
            <p:ph type="body" sz="half" idx="2"/>
          </p:nvPr>
        </p:nvSpPr>
        <p:spPr>
          <a:xfrm>
            <a:off x="1250951" y="7271951"/>
            <a:ext cx="3932237" cy="3811588"/>
          </a:xfrm>
        </p:spPr>
        <p:txBody>
          <a:bodyPr/>
          <a:lstStyle/>
          <a:p>
            <a:endParaRPr lang="id-ID" dirty="0"/>
          </a:p>
        </p:txBody>
      </p:sp>
      <p:pic>
        <p:nvPicPr>
          <p:cNvPr id="3074" name="Picture 2" descr="Musholla MAN Wonokromo Bant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295523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11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772025" cy="1600200"/>
          </a:xfrm>
        </p:spPr>
        <p:txBody>
          <a:bodyPr anchor="t"/>
          <a:lstStyle/>
          <a:p>
            <a:r>
              <a:rPr lang="id-ID" sz="5400" dirty="0" smtClean="0"/>
              <a:t>Problems</a:t>
            </a:r>
            <a:endParaRPr lang="id-ID" dirty="0"/>
          </a:p>
        </p:txBody>
      </p:sp>
      <p:sp>
        <p:nvSpPr>
          <p:cNvPr id="3" name="Content Placeholder 2"/>
          <p:cNvSpPr>
            <a:spLocks noGrp="1"/>
          </p:cNvSpPr>
          <p:nvPr>
            <p:ph idx="1"/>
          </p:nvPr>
        </p:nvSpPr>
        <p:spPr>
          <a:xfrm>
            <a:off x="3549524" y="987425"/>
            <a:ext cx="8470198" cy="5704923"/>
          </a:xfrm>
        </p:spPr>
        <p:txBody>
          <a:bodyPr>
            <a:normAutofit/>
          </a:bodyPr>
          <a:lstStyle/>
          <a:p>
            <a:r>
              <a:rPr lang="id-ID" sz="4000" dirty="0" smtClean="0"/>
              <a:t>How might Islamic values inspire teachers to educate the younger generation to become multicultural citizens?</a:t>
            </a:r>
          </a:p>
          <a:p>
            <a:r>
              <a:rPr lang="id-ID" sz="4000" dirty="0" smtClean="0"/>
              <a:t>How teachers in madrasah aliyah (Islamic senior high schools) use Islamic values, in the context of civic education, to cultivate a multicultural citizens?</a:t>
            </a:r>
            <a:endParaRPr lang="id-ID" sz="4000" dirty="0"/>
          </a:p>
        </p:txBody>
      </p:sp>
      <p:pic>
        <p:nvPicPr>
          <p:cNvPr id="6" name="Picture 5"/>
          <p:cNvPicPr>
            <a:picLocks noChangeAspect="1"/>
          </p:cNvPicPr>
          <p:nvPr/>
        </p:nvPicPr>
        <p:blipFill>
          <a:blip r:embed="rId2"/>
          <a:stretch>
            <a:fillRect/>
          </a:stretch>
        </p:blipFill>
        <p:spPr>
          <a:xfrm>
            <a:off x="0" y="4369035"/>
            <a:ext cx="3549524" cy="2488965"/>
          </a:xfrm>
          <a:prstGeom prst="rect">
            <a:avLst/>
          </a:prstGeom>
        </p:spPr>
      </p:pic>
    </p:spTree>
    <p:extLst>
      <p:ext uri="{BB962C8B-B14F-4D97-AF65-F5344CB8AC3E}">
        <p14:creationId xmlns:p14="http://schemas.microsoft.com/office/powerpoint/2010/main" val="133731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5" y="457200"/>
            <a:ext cx="3932237" cy="1600200"/>
          </a:xfrm>
        </p:spPr>
        <p:txBody>
          <a:bodyPr anchor="t"/>
          <a:lstStyle/>
          <a:p>
            <a:r>
              <a:rPr lang="id-ID" b="1" dirty="0" smtClean="0">
                <a:solidFill>
                  <a:schemeClr val="accent6">
                    <a:lumMod val="75000"/>
                  </a:schemeClr>
                </a:solidFill>
              </a:rPr>
              <a:t>Framework of Study</a:t>
            </a:r>
            <a:endParaRPr lang="id-ID" dirty="0"/>
          </a:p>
        </p:txBody>
      </p:sp>
      <p:sp>
        <p:nvSpPr>
          <p:cNvPr id="3" name="Content Placeholder 2"/>
          <p:cNvSpPr>
            <a:spLocks noGrp="1"/>
          </p:cNvSpPr>
          <p:nvPr>
            <p:ph idx="1"/>
          </p:nvPr>
        </p:nvSpPr>
        <p:spPr>
          <a:xfrm>
            <a:off x="3087757" y="987424"/>
            <a:ext cx="8824157" cy="5870575"/>
          </a:xfrm>
        </p:spPr>
        <p:txBody>
          <a:bodyPr>
            <a:normAutofit/>
          </a:bodyPr>
          <a:lstStyle/>
          <a:p>
            <a:pPr marL="0" lvl="0" indent="0">
              <a:buNone/>
            </a:pPr>
            <a:endParaRPr lang="id-ID" dirty="0"/>
          </a:p>
        </p:txBody>
      </p:sp>
      <p:sp>
        <p:nvSpPr>
          <p:cNvPr id="4" name="Text Placeholder 3"/>
          <p:cNvSpPr>
            <a:spLocks noGrp="1"/>
          </p:cNvSpPr>
          <p:nvPr>
            <p:ph type="body" sz="half" idx="2"/>
          </p:nvPr>
        </p:nvSpPr>
        <p:spPr>
          <a:xfrm>
            <a:off x="1250951" y="7271951"/>
            <a:ext cx="3932237" cy="3811588"/>
          </a:xfrm>
        </p:spPr>
        <p:txBody>
          <a:bodyPr/>
          <a:lstStyle/>
          <a:p>
            <a:endParaRPr lang="id-ID" dirty="0"/>
          </a:p>
        </p:txBody>
      </p:sp>
      <p:graphicFrame>
        <p:nvGraphicFramePr>
          <p:cNvPr id="5" name="Diagram 4"/>
          <p:cNvGraphicFramePr/>
          <p:nvPr>
            <p:extLst>
              <p:ext uri="{D42A27DB-BD31-4B8C-83A1-F6EECF244321}">
                <p14:modId xmlns:p14="http://schemas.microsoft.com/office/powerpoint/2010/main" val="4132652462"/>
              </p:ext>
            </p:extLst>
          </p:nvPr>
        </p:nvGraphicFramePr>
        <p:xfrm>
          <a:off x="3887306"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552944" y="2672591"/>
            <a:ext cx="2338942" cy="1974453"/>
            <a:chOff x="345200" y="322972"/>
            <a:chExt cx="2338942" cy="1974453"/>
          </a:xfrm>
        </p:grpSpPr>
        <p:sp>
          <p:nvSpPr>
            <p:cNvPr id="8" name="Oval 7"/>
            <p:cNvSpPr/>
            <p:nvPr/>
          </p:nvSpPr>
          <p:spPr>
            <a:xfrm>
              <a:off x="345200" y="322972"/>
              <a:ext cx="2338942" cy="1974453"/>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423788" y="639665"/>
              <a:ext cx="1784746" cy="1396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id-ID" sz="2000" kern="1200" dirty="0" smtClean="0"/>
                <a:t>Civic </a:t>
              </a:r>
              <a:r>
                <a:rPr lang="id-ID" sz="2000" kern="1200" dirty="0" smtClean="0"/>
                <a:t>education teacher’s competencies</a:t>
              </a:r>
              <a:endParaRPr lang="id-ID" sz="2000" kern="1200" dirty="0"/>
            </a:p>
          </p:txBody>
        </p:sp>
      </p:grpSp>
      <p:sp>
        <p:nvSpPr>
          <p:cNvPr id="12" name="Oval 4"/>
          <p:cNvSpPr/>
          <p:nvPr/>
        </p:nvSpPr>
        <p:spPr>
          <a:xfrm>
            <a:off x="1250951" y="1430884"/>
            <a:ext cx="1709611" cy="1468514"/>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National Consensi</a:t>
            </a:r>
            <a:endParaRPr lang="id-ID" sz="2000" kern="1200" dirty="0"/>
          </a:p>
        </p:txBody>
      </p:sp>
      <p:sp>
        <p:nvSpPr>
          <p:cNvPr id="6" name="TextBox 5"/>
          <p:cNvSpPr txBox="1"/>
          <p:nvPr/>
        </p:nvSpPr>
        <p:spPr>
          <a:xfrm rot="5400000">
            <a:off x="1701091" y="4807317"/>
            <a:ext cx="615553" cy="3265684"/>
          </a:xfrm>
          <a:prstGeom prst="rect">
            <a:avLst/>
          </a:prstGeom>
          <a:noFill/>
        </p:spPr>
        <p:txBody>
          <a:bodyPr vert="vert270" wrap="square" rtlCol="0">
            <a:spAutoFit/>
          </a:bodyPr>
          <a:lstStyle/>
          <a:p>
            <a:pPr algn="ctr"/>
            <a:r>
              <a:rPr lang="id-ID" sz="2800" dirty="0" smtClean="0"/>
              <a:t> values </a:t>
            </a:r>
            <a:endParaRPr lang="id-ID" sz="2800" dirty="0"/>
          </a:p>
        </p:txBody>
      </p:sp>
      <p:sp>
        <p:nvSpPr>
          <p:cNvPr id="17" name="TextBox 16"/>
          <p:cNvSpPr txBox="1"/>
          <p:nvPr/>
        </p:nvSpPr>
        <p:spPr>
          <a:xfrm>
            <a:off x="5804451" y="5976738"/>
            <a:ext cx="2107097" cy="923330"/>
          </a:xfrm>
          <a:prstGeom prst="rect">
            <a:avLst/>
          </a:prstGeom>
          <a:noFill/>
        </p:spPr>
        <p:txBody>
          <a:bodyPr wrap="square" rtlCol="0">
            <a:spAutoFit/>
          </a:bodyPr>
          <a:lstStyle/>
          <a:p>
            <a:r>
              <a:rPr lang="id-ID" b="1" dirty="0" smtClean="0"/>
              <a:t>Muslim diversity perspectives to other</a:t>
            </a:r>
            <a:endParaRPr lang="id-ID" b="1" dirty="0"/>
          </a:p>
        </p:txBody>
      </p:sp>
      <p:sp>
        <p:nvSpPr>
          <p:cNvPr id="18" name="Right Brace 17"/>
          <p:cNvSpPr/>
          <p:nvPr/>
        </p:nvSpPr>
        <p:spPr>
          <a:xfrm>
            <a:off x="3107636" y="2388704"/>
            <a:ext cx="523896" cy="2756451"/>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20" name="Oval 4"/>
          <p:cNvSpPr/>
          <p:nvPr/>
        </p:nvSpPr>
        <p:spPr>
          <a:xfrm>
            <a:off x="1244325" y="4299979"/>
            <a:ext cx="1709611" cy="1468514"/>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‘Local Wisdom’</a:t>
            </a:r>
            <a:endParaRPr lang="id-ID" sz="2000" kern="1200" dirty="0"/>
          </a:p>
        </p:txBody>
      </p:sp>
      <p:grpSp>
        <p:nvGrpSpPr>
          <p:cNvPr id="21" name="Group 20"/>
          <p:cNvGrpSpPr/>
          <p:nvPr/>
        </p:nvGrpSpPr>
        <p:grpSpPr>
          <a:xfrm>
            <a:off x="1061429" y="2643030"/>
            <a:ext cx="2093844" cy="1974453"/>
            <a:chOff x="158744" y="350513"/>
            <a:chExt cx="2338942" cy="1974453"/>
          </a:xfrm>
        </p:grpSpPr>
        <p:sp>
          <p:nvSpPr>
            <p:cNvPr id="22" name="Oval 21"/>
            <p:cNvSpPr/>
            <p:nvPr/>
          </p:nvSpPr>
          <p:spPr>
            <a:xfrm>
              <a:off x="158744" y="350513"/>
              <a:ext cx="2338942" cy="1974453"/>
            </a:xfrm>
            <a:prstGeom prst="ellipse">
              <a:avLst/>
            </a:pr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4"/>
            <p:cNvSpPr/>
            <p:nvPr/>
          </p:nvSpPr>
          <p:spPr>
            <a:xfrm>
              <a:off x="423788" y="639665"/>
              <a:ext cx="1784746" cy="1396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dirty="0" smtClean="0"/>
                <a:t>Islamic teachings</a:t>
              </a:r>
              <a:endParaRPr lang="id-ID" sz="2000" kern="1200" dirty="0"/>
            </a:p>
          </p:txBody>
        </p:sp>
      </p:grpSp>
      <p:sp>
        <p:nvSpPr>
          <p:cNvPr id="27" name="TextBox 26"/>
          <p:cNvSpPr txBox="1"/>
          <p:nvPr/>
        </p:nvSpPr>
        <p:spPr>
          <a:xfrm>
            <a:off x="5532782" y="72881"/>
            <a:ext cx="1563757" cy="923330"/>
          </a:xfrm>
          <a:prstGeom prst="rect">
            <a:avLst/>
          </a:prstGeom>
          <a:noFill/>
        </p:spPr>
        <p:txBody>
          <a:bodyPr wrap="square" rtlCol="0">
            <a:spAutoFit/>
          </a:bodyPr>
          <a:lstStyle/>
          <a:p>
            <a:r>
              <a:rPr lang="id-ID" b="1" dirty="0" smtClean="0"/>
              <a:t>National diversity perspectives  </a:t>
            </a:r>
            <a:endParaRPr lang="id-ID" b="1" dirty="0"/>
          </a:p>
        </p:txBody>
      </p:sp>
    </p:spTree>
    <p:extLst>
      <p:ext uri="{BB962C8B-B14F-4D97-AF65-F5344CB8AC3E}">
        <p14:creationId xmlns:p14="http://schemas.microsoft.com/office/powerpoint/2010/main" val="3385512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772025" cy="1600200"/>
          </a:xfrm>
        </p:spPr>
        <p:txBody>
          <a:bodyPr anchor="t"/>
          <a:lstStyle/>
          <a:p>
            <a:r>
              <a:rPr lang="id-ID" sz="5400" b="1" dirty="0"/>
              <a:t>Methods</a:t>
            </a:r>
            <a:endParaRPr lang="id-ID" dirty="0"/>
          </a:p>
        </p:txBody>
      </p:sp>
      <p:sp>
        <p:nvSpPr>
          <p:cNvPr id="3" name="Content Placeholder 2"/>
          <p:cNvSpPr>
            <a:spLocks noGrp="1"/>
          </p:cNvSpPr>
          <p:nvPr>
            <p:ph idx="1"/>
          </p:nvPr>
        </p:nvSpPr>
        <p:spPr>
          <a:xfrm>
            <a:off x="3549524" y="987425"/>
            <a:ext cx="8470198" cy="5704923"/>
          </a:xfrm>
        </p:spPr>
        <p:txBody>
          <a:bodyPr>
            <a:normAutofit lnSpcReduction="10000"/>
          </a:bodyPr>
          <a:lstStyle/>
          <a:p>
            <a:r>
              <a:rPr lang="en-US" dirty="0"/>
              <a:t>The study conducted through </a:t>
            </a:r>
            <a:r>
              <a:rPr lang="en-US" b="1" dirty="0"/>
              <a:t>focus group discussion (FGD) </a:t>
            </a:r>
            <a:r>
              <a:rPr lang="en-US" dirty="0"/>
              <a:t>with the Ci</a:t>
            </a:r>
            <a:r>
              <a:rPr lang="id-ID" dirty="0"/>
              <a:t>vic</a:t>
            </a:r>
            <a:r>
              <a:rPr lang="en-US" dirty="0"/>
              <a:t> Education teachers in three </a:t>
            </a:r>
            <a:r>
              <a:rPr lang="id-ID" i="1" dirty="0"/>
              <a:t>Madrasah </a:t>
            </a:r>
            <a:r>
              <a:rPr lang="id-ID" i="1" dirty="0" smtClean="0"/>
              <a:t>Aliyahs </a:t>
            </a:r>
            <a:r>
              <a:rPr lang="en-US" dirty="0" smtClean="0"/>
              <a:t>on </a:t>
            </a:r>
            <a:r>
              <a:rPr lang="en-US" dirty="0"/>
              <a:t>the </a:t>
            </a:r>
            <a:r>
              <a:rPr lang="en-US" dirty="0" smtClean="0"/>
              <a:t>multicultural </a:t>
            </a:r>
            <a:r>
              <a:rPr lang="en-US" dirty="0"/>
              <a:t>citizenship character building based on nationality, religion, and values of local wisdom in school. Besides</a:t>
            </a:r>
            <a:r>
              <a:rPr lang="id-ID" dirty="0"/>
              <a:t>,</a:t>
            </a:r>
            <a:r>
              <a:rPr lang="en-US" dirty="0"/>
              <a:t> the research data base</a:t>
            </a:r>
            <a:r>
              <a:rPr lang="id-ID" dirty="0"/>
              <a:t>d</a:t>
            </a:r>
            <a:r>
              <a:rPr lang="en-US" dirty="0"/>
              <a:t> </a:t>
            </a:r>
            <a:r>
              <a:rPr lang="en-US" dirty="0" smtClean="0"/>
              <a:t>upon </a:t>
            </a:r>
            <a:r>
              <a:rPr lang="en-US" dirty="0"/>
              <a:t>the </a:t>
            </a:r>
            <a:r>
              <a:rPr lang="en-US" b="1" dirty="0"/>
              <a:t>observation and documentation </a:t>
            </a:r>
            <a:r>
              <a:rPr lang="en-US" dirty="0"/>
              <a:t>of citizenship character development implementation </a:t>
            </a:r>
            <a:r>
              <a:rPr lang="id-ID" dirty="0"/>
              <a:t>according to </a:t>
            </a:r>
            <a:r>
              <a:rPr lang="en-US" dirty="0"/>
              <a:t>guide book that has been disseminated through the FGD.</a:t>
            </a:r>
            <a:endParaRPr lang="id-ID" dirty="0"/>
          </a:p>
          <a:p>
            <a:r>
              <a:rPr lang="id-ID" dirty="0"/>
              <a:t>Civic education teachers in three madrasahs have </a:t>
            </a:r>
            <a:r>
              <a:rPr lang="id-ID" dirty="0" smtClean="0"/>
              <a:t>difference contexts.</a:t>
            </a:r>
            <a:endParaRPr lang="id-ID" dirty="0"/>
          </a:p>
        </p:txBody>
      </p:sp>
      <p:pic>
        <p:nvPicPr>
          <p:cNvPr id="6" name="Picture 5"/>
          <p:cNvPicPr>
            <a:picLocks noChangeAspect="1"/>
          </p:cNvPicPr>
          <p:nvPr/>
        </p:nvPicPr>
        <p:blipFill>
          <a:blip r:embed="rId2"/>
          <a:stretch>
            <a:fillRect/>
          </a:stretch>
        </p:blipFill>
        <p:spPr>
          <a:xfrm>
            <a:off x="0" y="4369035"/>
            <a:ext cx="3549524" cy="2488965"/>
          </a:xfrm>
          <a:prstGeom prst="rect">
            <a:avLst/>
          </a:prstGeom>
        </p:spPr>
      </p:pic>
    </p:spTree>
    <p:extLst>
      <p:ext uri="{BB962C8B-B14F-4D97-AF65-F5344CB8AC3E}">
        <p14:creationId xmlns:p14="http://schemas.microsoft.com/office/powerpoint/2010/main" val="817582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57"/>
            <a:ext cx="10515600" cy="1075039"/>
          </a:xfrm>
        </p:spPr>
        <p:txBody>
          <a:bodyPr>
            <a:normAutofit/>
          </a:bodyPr>
          <a:lstStyle/>
          <a:p>
            <a:r>
              <a:rPr lang="id-ID" sz="6000" dirty="0" smtClean="0"/>
              <a:t>Characteristics of Madrasahs </a:t>
            </a:r>
            <a:endParaRPr lang="id-ID"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2295532"/>
              </p:ext>
            </p:extLst>
          </p:nvPr>
        </p:nvGraphicFramePr>
        <p:xfrm>
          <a:off x="-1" y="936971"/>
          <a:ext cx="12192000" cy="5791200"/>
        </p:xfrm>
        <a:graphic>
          <a:graphicData uri="http://schemas.openxmlformats.org/drawingml/2006/table">
            <a:tbl>
              <a:tblPr firstRow="1" bandRow="1">
                <a:tableStyleId>{5C22544A-7EE6-4342-B048-85BDC9FD1C3A}</a:tableStyleId>
              </a:tblPr>
              <a:tblGrid>
                <a:gridCol w="2397212"/>
                <a:gridCol w="4467415"/>
                <a:gridCol w="2239617"/>
                <a:gridCol w="3087756"/>
              </a:tblGrid>
              <a:tr h="1170125">
                <a:tc>
                  <a:txBody>
                    <a:bodyPr/>
                    <a:lstStyle/>
                    <a:p>
                      <a:pPr algn="r"/>
                      <a:r>
                        <a:rPr lang="id-ID" dirty="0" smtClean="0"/>
                        <a:t>                 </a:t>
                      </a:r>
                      <a:r>
                        <a:rPr lang="id-ID" sz="2000" b="1" dirty="0" smtClean="0"/>
                        <a:t>Characteristics</a:t>
                      </a:r>
                      <a:endParaRPr lang="id-ID" sz="1600" b="1" dirty="0" smtClean="0"/>
                    </a:p>
                    <a:p>
                      <a:pPr algn="r"/>
                      <a:endParaRPr lang="id-ID" dirty="0" smtClean="0"/>
                    </a:p>
                    <a:p>
                      <a:r>
                        <a:rPr lang="id-ID" sz="2000" dirty="0" smtClean="0"/>
                        <a:t>Madrasah</a:t>
                      </a:r>
                      <a:endParaRPr lang="id-ID" dirty="0"/>
                    </a:p>
                  </a:txBody>
                  <a:tcPr/>
                </a:tc>
                <a:tc>
                  <a:txBody>
                    <a:bodyPr/>
                    <a:lstStyle/>
                    <a:p>
                      <a:endParaRPr lang="id-ID" sz="2800" dirty="0" smtClean="0"/>
                    </a:p>
                    <a:p>
                      <a:r>
                        <a:rPr lang="id-ID" sz="2800" dirty="0" smtClean="0"/>
                        <a:t>School’s Profiles</a:t>
                      </a:r>
                      <a:r>
                        <a:rPr lang="id-ID" sz="2800" baseline="0" dirty="0" smtClean="0"/>
                        <a:t> </a:t>
                      </a:r>
                      <a:endParaRPr lang="id-ID" sz="2800" dirty="0"/>
                    </a:p>
                  </a:txBody>
                  <a:tcPr/>
                </a:tc>
                <a:tc>
                  <a:txBody>
                    <a:bodyPr/>
                    <a:lstStyle/>
                    <a:p>
                      <a:endParaRPr lang="id-ID" dirty="0" smtClean="0"/>
                    </a:p>
                    <a:p>
                      <a:r>
                        <a:rPr lang="id-ID" sz="2400" dirty="0" smtClean="0"/>
                        <a:t>Multicultural Contexts</a:t>
                      </a:r>
                      <a:endParaRPr lang="id-ID" sz="2400" dirty="0"/>
                    </a:p>
                  </a:txBody>
                  <a:tcPr/>
                </a:tc>
                <a:tc>
                  <a:txBody>
                    <a:bodyPr/>
                    <a:lstStyle/>
                    <a:p>
                      <a:endParaRPr lang="id-ID" dirty="0" smtClean="0"/>
                    </a:p>
                    <a:p>
                      <a:r>
                        <a:rPr lang="id-ID" sz="2800" dirty="0" smtClean="0"/>
                        <a:t>Civic Education</a:t>
                      </a:r>
                      <a:r>
                        <a:rPr lang="id-ID" sz="2800" baseline="0" dirty="0" smtClean="0"/>
                        <a:t> Teachers</a:t>
                      </a:r>
                      <a:endParaRPr lang="id-ID" sz="2800" dirty="0"/>
                    </a:p>
                  </a:txBody>
                  <a:tcPr/>
                </a:tc>
              </a:tr>
              <a:tr h="1299359">
                <a:tc>
                  <a:txBody>
                    <a:bodyPr/>
                    <a:lstStyle/>
                    <a:p>
                      <a:r>
                        <a:rPr lang="id-ID" dirty="0" smtClean="0"/>
                        <a:t>MAN Yogyakarta I</a:t>
                      </a:r>
                      <a:endParaRPr lang="id-ID" dirty="0"/>
                    </a:p>
                  </a:txBody>
                  <a:tcPr/>
                </a:tc>
                <a:tc>
                  <a:txBody>
                    <a:bodyPr/>
                    <a:lstStyle/>
                    <a:p>
                      <a:pPr marL="285750" indent="-285750">
                        <a:buFont typeface="Arial" panose="020B0604020202020204" pitchFamily="34" charset="0"/>
                        <a:buChar char="•"/>
                      </a:pPr>
                      <a:r>
                        <a:rPr lang="id-ID" sz="1400" dirty="0" smtClean="0"/>
                        <a:t>Former of school for Islamic</a:t>
                      </a:r>
                      <a:r>
                        <a:rPr lang="id-ID" sz="1400" baseline="0" dirty="0" smtClean="0"/>
                        <a:t> school for Law Judge candidacy, originally founded by Ministry of Religions Affair</a:t>
                      </a:r>
                    </a:p>
                    <a:p>
                      <a:pPr marL="285750" indent="-285750">
                        <a:buFont typeface="Arial" panose="020B0604020202020204" pitchFamily="34" charset="0"/>
                        <a:buChar char="•"/>
                      </a:pPr>
                      <a:r>
                        <a:rPr lang="id-ID" sz="1400" baseline="0" dirty="0" smtClean="0"/>
                        <a:t>Urban </a:t>
                      </a:r>
                    </a:p>
                    <a:p>
                      <a:pPr marL="285750" indent="-285750">
                        <a:buFont typeface="Arial" panose="020B0604020202020204" pitchFamily="34" charset="0"/>
                        <a:buChar char="•"/>
                      </a:pPr>
                      <a:r>
                        <a:rPr lang="id-ID" sz="1400" baseline="0" dirty="0" smtClean="0"/>
                        <a:t>Around the Public University, i.e. ‘secular campus’ such as UGM and UNY</a:t>
                      </a:r>
                    </a:p>
                    <a:p>
                      <a:pPr marL="285750" indent="-285750">
                        <a:buFont typeface="Arial" panose="020B0604020202020204" pitchFamily="34" charset="0"/>
                        <a:buChar char="•"/>
                      </a:pPr>
                      <a:r>
                        <a:rPr lang="id-ID" sz="1400" baseline="0" dirty="0" smtClean="0"/>
                        <a:t>Implementing “Curriculum of 2013”</a:t>
                      </a:r>
                      <a:endParaRPr lang="id-ID" dirty="0"/>
                    </a:p>
                  </a:txBody>
                  <a:tcPr/>
                </a:tc>
                <a:tc>
                  <a:txBody>
                    <a:bodyPr/>
                    <a:lstStyle/>
                    <a:p>
                      <a:pPr marL="285750" indent="-285750">
                        <a:buFont typeface="Arial" panose="020B0604020202020204" pitchFamily="34" charset="0"/>
                        <a:buChar char="•"/>
                      </a:pPr>
                      <a:r>
                        <a:rPr lang="id-ID" sz="1400" dirty="0" smtClean="0"/>
                        <a:t>Plural</a:t>
                      </a:r>
                    </a:p>
                    <a:p>
                      <a:pPr marL="285750" indent="-285750">
                        <a:buFont typeface="Arial" panose="020B0604020202020204" pitchFamily="34" charset="0"/>
                        <a:buChar char="•"/>
                      </a:pPr>
                      <a:r>
                        <a:rPr lang="id-ID" sz="1400" dirty="0" smtClean="0"/>
                        <a:t>Urban</a:t>
                      </a:r>
                    </a:p>
                    <a:p>
                      <a:pPr marL="285750" indent="-285750">
                        <a:buFont typeface="Arial" panose="020B0604020202020204" pitchFamily="34" charset="0"/>
                        <a:buChar char="•"/>
                      </a:pPr>
                      <a:r>
                        <a:rPr lang="id-ID" sz="1400" dirty="0" smtClean="0"/>
                        <a:t>Competitiveness</a:t>
                      </a:r>
                    </a:p>
                    <a:p>
                      <a:pPr marL="285750" indent="-285750">
                        <a:buFont typeface="Arial" panose="020B0604020202020204" pitchFamily="34" charset="0"/>
                        <a:buChar char="•"/>
                      </a:pPr>
                      <a:r>
                        <a:rPr lang="id-ID" sz="1400" dirty="0" smtClean="0"/>
                        <a:t>Boarding school for boy students (optional, limited)</a:t>
                      </a:r>
                      <a:endParaRPr lang="id-ID" sz="1400" dirty="0"/>
                    </a:p>
                  </a:txBody>
                  <a:tcPr/>
                </a:tc>
                <a:tc>
                  <a:txBody>
                    <a:bodyPr/>
                    <a:lstStyle/>
                    <a:p>
                      <a:pPr marL="285750" indent="-285750">
                        <a:buFont typeface="Arial" panose="020B0604020202020204" pitchFamily="34" charset="0"/>
                        <a:buChar char="•"/>
                      </a:pPr>
                      <a:r>
                        <a:rPr lang="id-ID" sz="1400" dirty="0" smtClean="0"/>
                        <a:t>Female teachers (2 persons)</a:t>
                      </a:r>
                    </a:p>
                    <a:p>
                      <a:pPr marL="285750" indent="-285750">
                        <a:buFont typeface="Arial" panose="020B0604020202020204" pitchFamily="34" charset="0"/>
                        <a:buChar char="•"/>
                      </a:pPr>
                      <a:r>
                        <a:rPr lang="id-ID" sz="1400" dirty="0" smtClean="0"/>
                        <a:t>Master</a:t>
                      </a:r>
                      <a:r>
                        <a:rPr lang="id-ID" sz="1400" baseline="0" dirty="0" smtClean="0"/>
                        <a:t> graduated</a:t>
                      </a:r>
                    </a:p>
                    <a:p>
                      <a:pPr marL="285750" indent="-285750">
                        <a:buFont typeface="Arial" panose="020B0604020202020204" pitchFamily="34" charset="0"/>
                        <a:buChar char="•"/>
                      </a:pPr>
                      <a:r>
                        <a:rPr lang="id-ID" sz="1400" baseline="0" dirty="0" smtClean="0"/>
                        <a:t>Open </a:t>
                      </a:r>
                    </a:p>
                    <a:p>
                      <a:pPr marL="285750" indent="-285750">
                        <a:buFont typeface="Arial" panose="020B0604020202020204" pitchFamily="34" charset="0"/>
                        <a:buChar char="•"/>
                      </a:pPr>
                      <a:r>
                        <a:rPr lang="id-ID" sz="1400" baseline="0" dirty="0" smtClean="0"/>
                        <a:t>Innovator</a:t>
                      </a:r>
                      <a:endParaRPr lang="id-ID" sz="1400" dirty="0"/>
                    </a:p>
                  </a:txBody>
                  <a:tcPr/>
                </a:tc>
              </a:tr>
              <a:tr h="1338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MAN Wonokromo Bantul</a:t>
                      </a:r>
                    </a:p>
                    <a:p>
                      <a:endParaRPr lang="id-ID" dirty="0"/>
                    </a:p>
                  </a:txBody>
                  <a:tcPr/>
                </a:tc>
                <a:tc>
                  <a:txBody>
                    <a:bodyPr/>
                    <a:lstStyle/>
                    <a:p>
                      <a:pPr marL="285750" indent="-285750">
                        <a:buFont typeface="Arial" panose="020B0604020202020204" pitchFamily="34" charset="0"/>
                        <a:buChar char="•"/>
                      </a:pPr>
                      <a:r>
                        <a:rPr lang="id-ID" sz="1400" dirty="0" smtClean="0"/>
                        <a:t>Former of school for Islamic</a:t>
                      </a:r>
                      <a:r>
                        <a:rPr lang="id-ID" sz="1400" baseline="0" dirty="0" smtClean="0"/>
                        <a:t> teacher in elementary schools, originally founded by pesantren</a:t>
                      </a:r>
                    </a:p>
                    <a:p>
                      <a:pPr marL="285750" indent="-285750">
                        <a:buFont typeface="Arial" panose="020B0604020202020204" pitchFamily="34" charset="0"/>
                        <a:buChar char="•"/>
                      </a:pPr>
                      <a:r>
                        <a:rPr lang="id-ID" sz="1400" baseline="0" dirty="0" smtClean="0"/>
                        <a:t>Rural</a:t>
                      </a:r>
                    </a:p>
                    <a:p>
                      <a:pPr marL="285750" indent="-285750">
                        <a:buFont typeface="Arial" panose="020B0604020202020204" pitchFamily="34" charset="0"/>
                        <a:buChar char="•"/>
                      </a:pPr>
                      <a:r>
                        <a:rPr lang="id-ID" sz="1400" baseline="0" dirty="0" smtClean="0"/>
                        <a:t>‘Pesantren’, Indonesian Islamic traditional education model,  has been strong  influencing to Madrasah</a:t>
                      </a:r>
                    </a:p>
                    <a:p>
                      <a:pPr marL="285750" indent="-285750">
                        <a:buFont typeface="Arial" panose="020B0604020202020204" pitchFamily="34" charset="0"/>
                        <a:buChar char="•"/>
                      </a:pPr>
                      <a:r>
                        <a:rPr lang="id-ID" sz="1400" baseline="0" dirty="0" smtClean="0"/>
                        <a:t>Implementing “Curriculum of 2013”</a:t>
                      </a:r>
                      <a:endParaRPr lang="id-ID" sz="1400" dirty="0" smtClean="0"/>
                    </a:p>
                  </a:txBody>
                  <a:tcPr/>
                </a:tc>
                <a:tc>
                  <a:txBody>
                    <a:bodyPr/>
                    <a:lstStyle/>
                    <a:p>
                      <a:pPr marL="285750" indent="-285750">
                        <a:buFont typeface="Arial" panose="020B0604020202020204" pitchFamily="34" charset="0"/>
                        <a:buChar char="•"/>
                      </a:pPr>
                      <a:r>
                        <a:rPr lang="id-ID" sz="1400" dirty="0" smtClean="0"/>
                        <a:t>Homogenous for Islamic thoughts</a:t>
                      </a:r>
                    </a:p>
                    <a:p>
                      <a:pPr marL="285750" indent="-285750">
                        <a:buFont typeface="Arial" panose="020B0604020202020204" pitchFamily="34" charset="0"/>
                        <a:buChar char="•"/>
                      </a:pPr>
                      <a:r>
                        <a:rPr lang="id-ID" sz="1400" dirty="0" smtClean="0"/>
                        <a:t>Pesantren based culturally</a:t>
                      </a:r>
                    </a:p>
                  </a:txBody>
                  <a:tcPr/>
                </a:tc>
                <a:tc>
                  <a:txBody>
                    <a:bodyPr/>
                    <a:lstStyle/>
                    <a:p>
                      <a:pPr marL="285750" indent="-285750">
                        <a:buFont typeface="Arial" panose="020B0604020202020204" pitchFamily="34" charset="0"/>
                        <a:buChar char="•"/>
                      </a:pPr>
                      <a:r>
                        <a:rPr lang="id-ID" sz="1400" dirty="0" smtClean="0"/>
                        <a:t>Female teachers (3 persons)</a:t>
                      </a:r>
                    </a:p>
                    <a:p>
                      <a:pPr marL="285750" indent="-285750">
                        <a:buFont typeface="Arial" panose="020B0604020202020204" pitchFamily="34" charset="0"/>
                        <a:buChar char="•"/>
                      </a:pPr>
                      <a:r>
                        <a:rPr lang="id-ID" sz="1400" baseline="0" dirty="0" smtClean="0"/>
                        <a:t>Open </a:t>
                      </a:r>
                    </a:p>
                    <a:p>
                      <a:pPr marL="285750" indent="-285750">
                        <a:buFont typeface="Arial" panose="020B0604020202020204" pitchFamily="34" charset="0"/>
                        <a:buChar char="•"/>
                      </a:pPr>
                      <a:r>
                        <a:rPr lang="id-ID" sz="1400" baseline="0" dirty="0" smtClean="0"/>
                        <a:t>Innovator, one of three is a national champion for civic educator hold by Indonesian Court of Constitution (MK)</a:t>
                      </a:r>
                      <a:endParaRPr lang="id-ID" sz="1400" dirty="0" smtClean="0"/>
                    </a:p>
                  </a:txBody>
                  <a:tcPr/>
                </a:tc>
              </a:tr>
              <a:tr h="1299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MAN</a:t>
                      </a:r>
                      <a:r>
                        <a:rPr lang="id-ID" baseline="0" dirty="0" smtClean="0"/>
                        <a:t> Maguwoharjo Sleman</a:t>
                      </a:r>
                      <a:endParaRPr lang="id-ID" dirty="0" smtClean="0"/>
                    </a:p>
                  </a:txBody>
                  <a:tcPr/>
                </a:tc>
                <a:tc>
                  <a:txBody>
                    <a:bodyPr/>
                    <a:lstStyle/>
                    <a:p>
                      <a:pPr marL="285750" indent="-285750">
                        <a:buFont typeface="Arial" panose="020B0604020202020204" pitchFamily="34" charset="0"/>
                        <a:buChar char="•"/>
                      </a:pPr>
                      <a:r>
                        <a:rPr lang="id-ID" sz="1400" dirty="0" smtClean="0"/>
                        <a:t>Former of school for Islamic</a:t>
                      </a:r>
                      <a:r>
                        <a:rPr lang="id-ID" sz="1400" baseline="0" dirty="0" smtClean="0"/>
                        <a:t> teacher for blind students in elementary and junior/senior high schools, originally founded by Foundation of Islamic Community for Visual Disability (Yaketunis)</a:t>
                      </a:r>
                    </a:p>
                    <a:p>
                      <a:pPr marL="285750" indent="-285750">
                        <a:buFont typeface="Arial" panose="020B0604020202020204" pitchFamily="34" charset="0"/>
                        <a:buChar char="•"/>
                      </a:pPr>
                      <a:r>
                        <a:rPr lang="id-ID" sz="1400" baseline="0" dirty="0" smtClean="0"/>
                        <a:t>Rural</a:t>
                      </a:r>
                    </a:p>
                    <a:p>
                      <a:pPr marL="285750" indent="-285750">
                        <a:buFont typeface="Arial" panose="020B0604020202020204" pitchFamily="34" charset="0"/>
                        <a:buChar char="•"/>
                      </a:pPr>
                      <a:r>
                        <a:rPr lang="id-ID" sz="1400" baseline="0" dirty="0" smtClean="0"/>
                        <a:t>‘Inclusion model’  has been vission to Madrasah</a:t>
                      </a:r>
                    </a:p>
                    <a:p>
                      <a:pPr marL="285750" indent="-285750">
                        <a:buFont typeface="Arial" panose="020B0604020202020204" pitchFamily="34" charset="0"/>
                        <a:buChar char="•"/>
                      </a:pPr>
                      <a:r>
                        <a:rPr lang="id-ID" sz="1400" baseline="0" dirty="0" smtClean="0"/>
                        <a:t>Implementing “Curriculum of 2006”</a:t>
                      </a:r>
                      <a:endParaRPr lang="id-ID" sz="1400" dirty="0"/>
                    </a:p>
                  </a:txBody>
                  <a:tcPr/>
                </a:tc>
                <a:tc>
                  <a:txBody>
                    <a:bodyPr/>
                    <a:lstStyle/>
                    <a:p>
                      <a:pPr marL="285750" indent="-285750">
                        <a:buFont typeface="Arial" panose="020B0604020202020204" pitchFamily="34" charset="0"/>
                        <a:buChar char="•"/>
                      </a:pPr>
                      <a:r>
                        <a:rPr lang="id-ID" sz="1400" dirty="0" smtClean="0"/>
                        <a:t>Equality for all acceses</a:t>
                      </a:r>
                      <a:r>
                        <a:rPr lang="id-ID" sz="1400" baseline="0" dirty="0" smtClean="0"/>
                        <a:t> for visual disabilty students </a:t>
                      </a:r>
                    </a:p>
                    <a:p>
                      <a:pPr marL="285750" indent="-285750">
                        <a:buFont typeface="Arial" panose="020B0604020202020204" pitchFamily="34" charset="0"/>
                        <a:buChar char="•"/>
                      </a:pPr>
                      <a:r>
                        <a:rPr lang="id-ID" sz="1400" baseline="0" dirty="0" smtClean="0"/>
                        <a:t>Inclusion model</a:t>
                      </a:r>
                      <a:endParaRPr lang="id-ID" sz="1400" dirty="0"/>
                    </a:p>
                  </a:txBody>
                  <a:tcPr/>
                </a:tc>
                <a:tc>
                  <a:txBody>
                    <a:bodyPr/>
                    <a:lstStyle/>
                    <a:p>
                      <a:pPr marL="285750" indent="-285750">
                        <a:buFont typeface="Arial" panose="020B0604020202020204" pitchFamily="34" charset="0"/>
                        <a:buChar char="•"/>
                      </a:pPr>
                      <a:r>
                        <a:rPr lang="id-ID" sz="1400" dirty="0" smtClean="0"/>
                        <a:t>Female teachers (2 persons)</a:t>
                      </a:r>
                    </a:p>
                    <a:p>
                      <a:pPr marL="285750" indent="-285750">
                        <a:buFont typeface="Arial" panose="020B0604020202020204" pitchFamily="34" charset="0"/>
                        <a:buChar char="•"/>
                      </a:pPr>
                      <a:r>
                        <a:rPr lang="id-ID" sz="1400" baseline="0" dirty="0" smtClean="0"/>
                        <a:t>Open </a:t>
                      </a:r>
                    </a:p>
                    <a:p>
                      <a:pPr marL="285750" indent="-285750">
                        <a:buFont typeface="Arial" panose="020B0604020202020204" pitchFamily="34" charset="0"/>
                        <a:buChar char="•"/>
                      </a:pPr>
                      <a:r>
                        <a:rPr lang="id-ID" sz="1400" baseline="0" dirty="0" smtClean="0"/>
                        <a:t>Inclusive for visual disability students learning</a:t>
                      </a:r>
                      <a:endParaRPr lang="id-ID" sz="1400" dirty="0" smtClean="0"/>
                    </a:p>
                  </a:txBody>
                  <a:tcPr/>
                </a:tc>
              </a:tr>
            </a:tbl>
          </a:graphicData>
        </a:graphic>
      </p:graphicFrame>
      <p:cxnSp>
        <p:nvCxnSpPr>
          <p:cNvPr id="8" name="Straight Connector 7"/>
          <p:cNvCxnSpPr/>
          <p:nvPr/>
        </p:nvCxnSpPr>
        <p:spPr>
          <a:xfrm>
            <a:off x="0" y="1000535"/>
            <a:ext cx="2305878" cy="11463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956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772025" cy="1600200"/>
          </a:xfrm>
        </p:spPr>
        <p:txBody>
          <a:bodyPr anchor="t"/>
          <a:lstStyle/>
          <a:p>
            <a:r>
              <a:rPr lang="id-ID" sz="5400" b="1" dirty="0"/>
              <a:t>Results</a:t>
            </a:r>
            <a:endParaRPr lang="id-ID" dirty="0"/>
          </a:p>
        </p:txBody>
      </p:sp>
      <p:sp>
        <p:nvSpPr>
          <p:cNvPr id="3" name="Content Placeholder 2"/>
          <p:cNvSpPr>
            <a:spLocks noGrp="1"/>
          </p:cNvSpPr>
          <p:nvPr>
            <p:ph idx="1"/>
          </p:nvPr>
        </p:nvSpPr>
        <p:spPr>
          <a:xfrm>
            <a:off x="3549524" y="987425"/>
            <a:ext cx="8470198" cy="5704923"/>
          </a:xfrm>
        </p:spPr>
        <p:txBody>
          <a:bodyPr>
            <a:normAutofit fontScale="85000" lnSpcReduction="20000"/>
          </a:bodyPr>
          <a:lstStyle/>
          <a:p>
            <a:pPr marL="0" indent="0">
              <a:buNone/>
            </a:pPr>
            <a:r>
              <a:rPr lang="id-ID" b="1" dirty="0"/>
              <a:t>Culture of </a:t>
            </a:r>
            <a:r>
              <a:rPr lang="id-ID" b="1" dirty="0" smtClean="0"/>
              <a:t>Madrasah Aliyah </a:t>
            </a:r>
            <a:r>
              <a:rPr lang="id-ID" b="1" dirty="0"/>
              <a:t>Program</a:t>
            </a:r>
          </a:p>
          <a:p>
            <a:r>
              <a:rPr lang="id-ID" dirty="0" smtClean="0"/>
              <a:t>Islamic values dominated all school activities. </a:t>
            </a:r>
          </a:p>
          <a:p>
            <a:r>
              <a:rPr lang="id-ID" i="1" dirty="0"/>
              <a:t>Madrasah Aliyahs</a:t>
            </a:r>
            <a:r>
              <a:rPr lang="id-ID" dirty="0" smtClean="0"/>
              <a:t> </a:t>
            </a:r>
            <a:r>
              <a:rPr lang="en-US" dirty="0" smtClean="0"/>
              <a:t>d</a:t>
            </a:r>
            <a:r>
              <a:rPr lang="id-ID" dirty="0" smtClean="0"/>
              <a:t>id</a:t>
            </a:r>
            <a:r>
              <a:rPr lang="en-US" dirty="0" smtClean="0"/>
              <a:t> </a:t>
            </a:r>
            <a:r>
              <a:rPr lang="en-US" dirty="0"/>
              <a:t>not specifically define </a:t>
            </a:r>
            <a:r>
              <a:rPr lang="en-US" dirty="0" smtClean="0"/>
              <a:t>civic </a:t>
            </a:r>
            <a:r>
              <a:rPr lang="en-US" dirty="0"/>
              <a:t>multicultural character </a:t>
            </a:r>
            <a:r>
              <a:rPr lang="id-ID" dirty="0" smtClean="0"/>
              <a:t>for </a:t>
            </a:r>
            <a:r>
              <a:rPr lang="en-US" dirty="0" smtClean="0"/>
              <a:t>students </a:t>
            </a:r>
            <a:r>
              <a:rPr lang="en-US" dirty="0"/>
              <a:t>through curricular programs such as </a:t>
            </a:r>
            <a:r>
              <a:rPr lang="en-US" dirty="0" smtClean="0"/>
              <a:t>Citizenship </a:t>
            </a:r>
            <a:r>
              <a:rPr lang="en-US" dirty="0"/>
              <a:t>Education in </a:t>
            </a:r>
            <a:r>
              <a:rPr lang="en-US" dirty="0" smtClean="0"/>
              <a:t>schools</a:t>
            </a:r>
            <a:r>
              <a:rPr lang="id-ID" dirty="0" smtClean="0"/>
              <a:t>. S</a:t>
            </a:r>
            <a:r>
              <a:rPr lang="en-US" dirty="0" err="1" smtClean="0"/>
              <a:t>chool</a:t>
            </a:r>
            <a:r>
              <a:rPr lang="en-US" dirty="0" smtClean="0"/>
              <a:t> </a:t>
            </a:r>
            <a:r>
              <a:rPr lang="id-ID" dirty="0" smtClean="0"/>
              <a:t>as </a:t>
            </a:r>
            <a:r>
              <a:rPr lang="en-US" dirty="0" smtClean="0"/>
              <a:t>homogeneous</a:t>
            </a:r>
            <a:r>
              <a:rPr lang="id-ID" dirty="0" smtClean="0"/>
              <a:t> </a:t>
            </a:r>
            <a:r>
              <a:rPr lang="en-US" dirty="0" smtClean="0"/>
              <a:t>community, </a:t>
            </a:r>
            <a:r>
              <a:rPr lang="id-ID" dirty="0" smtClean="0"/>
              <a:t>it </a:t>
            </a:r>
            <a:r>
              <a:rPr lang="en-US" dirty="0" smtClean="0"/>
              <a:t>was </a:t>
            </a:r>
            <a:r>
              <a:rPr lang="en-US" dirty="0"/>
              <a:t>never a problem</a:t>
            </a:r>
            <a:r>
              <a:rPr lang="en-US" dirty="0" smtClean="0"/>
              <a:t>.</a:t>
            </a:r>
            <a:endParaRPr lang="id-ID" dirty="0" smtClean="0"/>
          </a:p>
          <a:p>
            <a:r>
              <a:rPr lang="id-ID" dirty="0" smtClean="0"/>
              <a:t>There are not tensions between Islam and national identity for pupils. For example, </a:t>
            </a:r>
            <a:r>
              <a:rPr lang="id-ID" i="1" dirty="0"/>
              <a:t>Madrasah Aliyahs </a:t>
            </a:r>
            <a:r>
              <a:rPr lang="en-US" dirty="0" err="1" smtClean="0"/>
              <a:t>facilitat</a:t>
            </a:r>
            <a:r>
              <a:rPr lang="id-ID" dirty="0" smtClean="0"/>
              <a:t>ed</a:t>
            </a:r>
            <a:r>
              <a:rPr lang="en-US" dirty="0" smtClean="0"/>
              <a:t> </a:t>
            </a:r>
            <a:r>
              <a:rPr lang="en-US" dirty="0"/>
              <a:t>the students to </a:t>
            </a:r>
            <a:r>
              <a:rPr lang="id-ID" dirty="0" smtClean="0"/>
              <a:t>engage in  </a:t>
            </a:r>
            <a:r>
              <a:rPr lang="en-US" dirty="0" smtClean="0"/>
              <a:t>class </a:t>
            </a:r>
            <a:r>
              <a:rPr lang="en-US" dirty="0"/>
              <a:t>flag-raising ceremony </a:t>
            </a:r>
            <a:r>
              <a:rPr lang="id-ID" dirty="0" smtClean="0"/>
              <a:t>every monday</a:t>
            </a:r>
            <a:r>
              <a:rPr lang="en-US" dirty="0" smtClean="0"/>
              <a:t>; </a:t>
            </a:r>
            <a:r>
              <a:rPr lang="en-US" dirty="0"/>
              <a:t>the opportunity to become </a:t>
            </a:r>
            <a:r>
              <a:rPr lang="id-ID" dirty="0" smtClean="0"/>
              <a:t>team of  </a:t>
            </a:r>
            <a:r>
              <a:rPr lang="en-US" dirty="0" smtClean="0"/>
              <a:t> </a:t>
            </a:r>
            <a:r>
              <a:rPr lang="en-US" dirty="0"/>
              <a:t>flag raisers (</a:t>
            </a:r>
            <a:r>
              <a:rPr lang="en-US" dirty="0" err="1"/>
              <a:t>Paskibra</a:t>
            </a:r>
            <a:r>
              <a:rPr lang="en-US" dirty="0"/>
              <a:t>); follow competitions, </a:t>
            </a:r>
            <a:r>
              <a:rPr lang="id-ID" dirty="0" smtClean="0"/>
              <a:t>the </a:t>
            </a:r>
            <a:r>
              <a:rPr lang="en-US" dirty="0" smtClean="0"/>
              <a:t>Quiz </a:t>
            </a:r>
            <a:r>
              <a:rPr lang="id-ID" dirty="0" smtClean="0"/>
              <a:t>of </a:t>
            </a:r>
            <a:r>
              <a:rPr lang="en-US" dirty="0" smtClean="0"/>
              <a:t>"Four </a:t>
            </a:r>
            <a:r>
              <a:rPr lang="en-US" dirty="0"/>
              <a:t>Pillars" </a:t>
            </a:r>
            <a:r>
              <a:rPr lang="id-ID" dirty="0" smtClean="0"/>
              <a:t>by </a:t>
            </a:r>
            <a:r>
              <a:rPr lang="en-US" dirty="0" smtClean="0"/>
              <a:t>MPR</a:t>
            </a:r>
            <a:r>
              <a:rPr lang="en-US" dirty="0"/>
              <a:t>, Citizenship Education Quiz </a:t>
            </a:r>
            <a:r>
              <a:rPr lang="en-US" dirty="0" smtClean="0"/>
              <a:t>Competition</a:t>
            </a:r>
            <a:r>
              <a:rPr lang="id-ID" dirty="0" smtClean="0"/>
              <a:t>, Scouting, parliamentary debate, participate in Camping on </a:t>
            </a:r>
            <a:r>
              <a:rPr lang="en-US" dirty="0" smtClean="0"/>
              <a:t>inter-religious harmony</a:t>
            </a:r>
            <a:r>
              <a:rPr lang="id-ID" dirty="0" smtClean="0"/>
              <a:t> by Ministry office; c</a:t>
            </a:r>
            <a:r>
              <a:rPr lang="en-US" dirty="0" err="1" smtClean="0"/>
              <a:t>amping</a:t>
            </a:r>
            <a:r>
              <a:rPr lang="en-US" dirty="0" smtClean="0"/>
              <a:t> </a:t>
            </a:r>
            <a:r>
              <a:rPr lang="en-US" dirty="0"/>
              <a:t>and coaching for the </a:t>
            </a:r>
            <a:r>
              <a:rPr lang="id-ID" dirty="0" smtClean="0"/>
              <a:t>students with visual disabilities</a:t>
            </a:r>
            <a:r>
              <a:rPr lang="en-US" dirty="0" smtClean="0"/>
              <a:t>.</a:t>
            </a:r>
            <a:r>
              <a:rPr lang="id-ID" dirty="0" smtClean="0"/>
              <a:t> </a:t>
            </a:r>
            <a:endParaRPr lang="id-ID" dirty="0"/>
          </a:p>
        </p:txBody>
      </p:sp>
      <p:pic>
        <p:nvPicPr>
          <p:cNvPr id="4" name="Picture 3"/>
          <p:cNvPicPr>
            <a:picLocks noChangeAspect="1"/>
          </p:cNvPicPr>
          <p:nvPr/>
        </p:nvPicPr>
        <p:blipFill>
          <a:blip r:embed="rId2"/>
          <a:stretch>
            <a:fillRect/>
          </a:stretch>
        </p:blipFill>
        <p:spPr>
          <a:xfrm>
            <a:off x="-1" y="4114875"/>
            <a:ext cx="3763617" cy="2743125"/>
          </a:xfrm>
          <a:prstGeom prst="rect">
            <a:avLst/>
          </a:prstGeom>
        </p:spPr>
      </p:pic>
    </p:spTree>
    <p:extLst>
      <p:ext uri="{BB962C8B-B14F-4D97-AF65-F5344CB8AC3E}">
        <p14:creationId xmlns:p14="http://schemas.microsoft.com/office/powerpoint/2010/main" val="724955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TotalTime>
  <Words>1773</Words>
  <Application>Microsoft Office PowerPoint</Application>
  <PresentationFormat>Widescreen</PresentationFormat>
  <Paragraphs>119</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Islamic Values within the Context of Multicultural Citizenship in Madrasah Aliyah, Yogyakarta, Indonesia</vt:lpstr>
      <vt:lpstr>Background</vt:lpstr>
      <vt:lpstr>Background</vt:lpstr>
      <vt:lpstr>Background</vt:lpstr>
      <vt:lpstr>Problems</vt:lpstr>
      <vt:lpstr>Framework of Study</vt:lpstr>
      <vt:lpstr>Methods</vt:lpstr>
      <vt:lpstr>Characteristics of Madrasahs </vt:lpstr>
      <vt:lpstr>Results</vt:lpstr>
      <vt:lpstr>Results</vt:lpstr>
      <vt:lpstr>Results</vt:lpstr>
      <vt:lpstr>Results</vt:lpstr>
      <vt:lpstr>Disscusion</vt:lpstr>
      <vt:lpstr>Disscusion</vt:lpstr>
      <vt:lpstr>Disscussion</vt:lpstr>
      <vt:lpstr>                               Terima Kasih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Values within the Context of Multicultural Citizenship in Madrasah Aliyah, Yogyakarta, Indonesia</dc:title>
  <dc:creator>Windows User</dc:creator>
  <cp:lastModifiedBy>Windows User</cp:lastModifiedBy>
  <cp:revision>50</cp:revision>
  <dcterms:created xsi:type="dcterms:W3CDTF">2015-12-06T13:12:03Z</dcterms:created>
  <dcterms:modified xsi:type="dcterms:W3CDTF">2015-12-06T20:30:21Z</dcterms:modified>
</cp:coreProperties>
</file>