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9" r:id="rId22"/>
    <p:sldId id="276"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82A7A4FF-0757-4A2A-8E42-593A739283BB}"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A7A4FF-0757-4A2A-8E42-593A739283B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A7A4FF-0757-4A2A-8E42-593A739283BB}"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A7A4FF-0757-4A2A-8E42-593A739283BB}"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2A7A4FF-0757-4A2A-8E42-593A739283BB}"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2A7A4FF-0757-4A2A-8E42-593A739283BB}"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2A7A4FF-0757-4A2A-8E42-593A739283BB}"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2A7A4FF-0757-4A2A-8E42-593A739283BB}"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2A7A4FF-0757-4A2A-8E42-593A739283BB}"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2A7A4FF-0757-4A2A-8E42-593A739283BB}"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5C3804-E9E1-4145-A37C-F159878F0FCE}" type="datetimeFigureOut">
              <a:rPr lang="id-ID" smtClean="0"/>
              <a:pPr/>
              <a:t>30/09/2014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82A7A4FF-0757-4A2A-8E42-593A739283BB}"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E5C3804-E9E1-4145-A37C-F159878F0FCE}" type="datetimeFigureOut">
              <a:rPr lang="id-ID" smtClean="0"/>
              <a:pPr/>
              <a:t>30/09/2014</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2A7A4FF-0757-4A2A-8E42-593A739283BB}"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2.bp.blogspot.com/-NhfR20fnitA/Ug2uAsXyuEI/AAAAAAAAAFg/JReW3S94rSQ/s1600/tekanan.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1.bp.blogspot.com/-hUydAjvQOco/Ug2sxwt8dhI/AAAAAAAAAFM/xhUHwLbU5es/s1600/sensor+proximity.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1.bp.blogspot.com/-Xfv5p2GPGfM/Ug2uwFf4b9I/AAAAAAAAAFo/s7EdPlN1aEA/s1600/ultra.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hyperlink" Target="http://2.bp.blogspot.com/-iH8WqYvclvI/Ug2vARXZodI/AAAAAAAAAFw/dt70RXFMtEU/s1600/kecepatan.GI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hyperlink" Target="http://3.bp.blogspot.com/-uQL3wDuvBHM/Ug2vQhrbA7I/AAAAAAAAAF4/wL-dnAKlQI8/s1600/magnetik.gi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4.bp.blogspot.com/-NqJheJnUyGw/UoXPsGeDJQI/AAAAAAAAAHI/NzIsCHLvHx8/s1600/cats.jp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1.bp.blogspot.com/-JTapnmqT8bI/UoXSPAls5FI/AAAAAAAAAJE/PGMF42NAk0k/s1600/cats17.jpg" TargetMode="Externa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hyperlink" Target="http://2.bp.blogspot.com/-NJQy2LOyhLo/UoXSYVGZjuI/AAAAAAAAAJM/FwrqRM2GQXI/s1600/cats18.jp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3.bp.blogspot.com/-1UY1gM4r9Fs/Ug2tN2du-xI/AAAAAAAAAFQ/lv3a2QMfDWk/s1600/cahaya.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solidFill>
                  <a:schemeClr val="bg1"/>
                </a:solidFill>
              </a:rPr>
              <a:t>SENSOR DAN TRANDUSER</a:t>
            </a:r>
            <a:endParaRPr lang="id-ID"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99856"/>
          </a:xfrm>
        </p:spPr>
        <p:txBody>
          <a:bodyPr/>
          <a:lstStyle/>
          <a:p>
            <a:pPr marL="274320" lvl="1" indent="-274320">
              <a:buClr>
                <a:schemeClr val="accent3"/>
              </a:buClr>
              <a:buSzPct val="95000"/>
              <a:buNone/>
            </a:pPr>
            <a:r>
              <a:rPr lang="id-ID" dirty="0" smtClean="0"/>
              <a:t>3. Fototransistor</a:t>
            </a:r>
            <a:endParaRPr lang="id-ID" sz="2000" dirty="0" smtClean="0"/>
          </a:p>
          <a:p>
            <a:pPr>
              <a:buNone/>
            </a:pPr>
            <a:r>
              <a:rPr lang="id-ID" dirty="0" smtClean="0"/>
              <a:t>	Berfungsi untuk mengubah intensitas cahaya menjadi konduktivitas transistor. Fototransistor sejenis dengan transistor pada umummya. Bedaannya, pada fototransistor dipasang sebuah lensa pemfokus sinar pada kaki basis untuk memfokuskan sinar jatuh pada pertemuan ”pn”.</a:t>
            </a:r>
          </a:p>
          <a:p>
            <a:pPr>
              <a:buNone/>
            </a:pPr>
            <a:r>
              <a:rPr lang="id-ID" dirty="0" smtClean="0"/>
              <a:t>	Simbol Fototransistor </a:t>
            </a:r>
          </a:p>
          <a:p>
            <a:pPr>
              <a:buNone/>
            </a:pPr>
            <a:endParaRPr lang="id-ID" dirty="0"/>
          </a:p>
        </p:txBody>
      </p:sp>
      <p:pic>
        <p:nvPicPr>
          <p:cNvPr id="4" name="Picture 3" descr="https://encrypted-tbn0.gstatic.com/images?q=tbn:ANd9GcT42W8YXecobKL_Umk55YDMHxdDQNWO2mZK9qQFW_vEcR1Dvo5w"/>
          <p:cNvPicPr/>
          <p:nvPr/>
        </p:nvPicPr>
        <p:blipFill>
          <a:blip r:embed="rId2" cstate="print"/>
          <a:srcRect/>
          <a:stretch>
            <a:fillRect/>
          </a:stretch>
        </p:blipFill>
        <p:spPr bwMode="auto">
          <a:xfrm>
            <a:off x="2915817" y="4581129"/>
            <a:ext cx="1008112" cy="1152127"/>
          </a:xfrm>
          <a:prstGeom prst="rect">
            <a:avLst/>
          </a:prstGeom>
          <a:noFill/>
          <a:ln w="9525">
            <a:noFill/>
            <a:miter lim="800000"/>
            <a:headEnd/>
            <a:tailEnd/>
          </a:ln>
        </p:spPr>
      </p:pic>
      <p:pic>
        <p:nvPicPr>
          <p:cNvPr id="5" name="Picture 4" descr="https://encrypted-tbn2.gstatic.com/images?q=tbn:ANd9GcR2EU-lm33bw1m9-REp50M6g1gBOPBI_rQmhdRvEfxuMWzRhySFow"/>
          <p:cNvPicPr/>
          <p:nvPr/>
        </p:nvPicPr>
        <p:blipFill>
          <a:blip r:embed="rId3" cstate="print"/>
          <a:srcRect/>
          <a:stretch>
            <a:fillRect/>
          </a:stretch>
        </p:blipFill>
        <p:spPr bwMode="auto">
          <a:xfrm>
            <a:off x="4139953" y="4653136"/>
            <a:ext cx="1008112" cy="108012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SENSOR TEKANAN</a:t>
            </a:r>
            <a:endParaRPr lang="id-ID" dirty="0"/>
          </a:p>
        </p:txBody>
      </p:sp>
      <p:sp>
        <p:nvSpPr>
          <p:cNvPr id="3" name="Content Placeholder 2"/>
          <p:cNvSpPr>
            <a:spLocks noGrp="1"/>
          </p:cNvSpPr>
          <p:nvPr>
            <p:ph idx="1"/>
          </p:nvPr>
        </p:nvSpPr>
        <p:spPr/>
        <p:txBody>
          <a:bodyPr/>
          <a:lstStyle/>
          <a:p>
            <a:pPr algn="just"/>
            <a:r>
              <a:rPr lang="id-ID" dirty="0" smtClean="0"/>
              <a:t>Sensor tekanan - sensor ini memiliki transduser yang mengukur ketegangan kawat, dimana mengubah tegangan mekanis menjadi sinyal listrik. Dasar penginderaannya pada perubahan tahanan pengantar (transduser) yang berubah akibat perubahan panjang dan luas penampangnya.</a:t>
            </a:r>
          </a:p>
          <a:p>
            <a:pPr algn="just"/>
            <a:endParaRPr lang="id-ID" dirty="0"/>
          </a:p>
        </p:txBody>
      </p:sp>
      <p:pic>
        <p:nvPicPr>
          <p:cNvPr id="4" name="Picture 3" descr="http://2.bp.blogspot.com/-NhfR20fnitA/Ug2uAsXyuEI/AAAAAAAAAFg/JReW3S94rSQ/s1600/tekanan.jpg">
            <a:hlinkClick r:id="rId2"/>
          </p:cNvPr>
          <p:cNvPicPr/>
          <p:nvPr/>
        </p:nvPicPr>
        <p:blipFill>
          <a:blip r:embed="rId3" cstate="print"/>
          <a:srcRect/>
          <a:stretch>
            <a:fillRect/>
          </a:stretch>
        </p:blipFill>
        <p:spPr bwMode="auto">
          <a:xfrm>
            <a:off x="4860032" y="4149080"/>
            <a:ext cx="3306222" cy="223224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SENSOR PROXSIMITY</a:t>
            </a:r>
            <a:endParaRPr lang="id-ID" dirty="0"/>
          </a:p>
        </p:txBody>
      </p:sp>
      <p:sp>
        <p:nvSpPr>
          <p:cNvPr id="3" name="Content Placeholder 2"/>
          <p:cNvSpPr>
            <a:spLocks noGrp="1"/>
          </p:cNvSpPr>
          <p:nvPr>
            <p:ph idx="1"/>
          </p:nvPr>
        </p:nvSpPr>
        <p:spPr/>
        <p:txBody>
          <a:bodyPr/>
          <a:lstStyle/>
          <a:p>
            <a:r>
              <a:rPr lang="id-ID" dirty="0" smtClean="0"/>
              <a:t>Sensor proximity merupakan sensor atau saklar yang dapat mendeteksi adanya target jenis logam dengan tanpa adanya kontak fisik. Biasanya sensor ini tediri dari alat elektronis solid-state yang terbungkus rapat untuk melindungi dari pengaruh getaran, cairan, kimiawi, dan korosif yang berlebihan.</a:t>
            </a:r>
            <a:endParaRPr lang="id-ID" dirty="0"/>
          </a:p>
        </p:txBody>
      </p:sp>
      <p:pic>
        <p:nvPicPr>
          <p:cNvPr id="4" name="Picture 3" descr="http://1.bp.blogspot.com/-hUydAjvQOco/Ug2sxwt8dhI/AAAAAAAAAFM/xhUHwLbU5es/s320/sensor+proximity.jpg">
            <a:hlinkClick r:id="rId2"/>
          </p:cNvPr>
          <p:cNvPicPr/>
          <p:nvPr/>
        </p:nvPicPr>
        <p:blipFill>
          <a:blip r:embed="rId3" cstate="print"/>
          <a:srcRect/>
          <a:stretch>
            <a:fillRect/>
          </a:stretch>
        </p:blipFill>
        <p:spPr bwMode="auto">
          <a:xfrm>
            <a:off x="5580112" y="4365104"/>
            <a:ext cx="3089938" cy="2336651"/>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SENSOR ULTRASONIK</a:t>
            </a:r>
            <a:endParaRPr lang="id-ID" dirty="0"/>
          </a:p>
        </p:txBody>
      </p:sp>
      <p:sp>
        <p:nvSpPr>
          <p:cNvPr id="3" name="Content Placeholder 2"/>
          <p:cNvSpPr>
            <a:spLocks noGrp="1"/>
          </p:cNvSpPr>
          <p:nvPr>
            <p:ph idx="1"/>
          </p:nvPr>
        </p:nvSpPr>
        <p:spPr/>
        <p:txBody>
          <a:bodyPr>
            <a:normAutofit/>
          </a:bodyPr>
          <a:lstStyle/>
          <a:p>
            <a:r>
              <a:rPr lang="id-ID" dirty="0" smtClean="0"/>
              <a:t>Sensor ultrasonik bekerja berdasarkan prinsip pantulan gelombang suara, dimana sensor ini menghasilkan gelombang suara yang kemudian menangkapnya kembali dengan perbedaan waktu sebagai dasar penginderaannya</a:t>
            </a:r>
            <a:endParaRPr lang="id-ID" dirty="0"/>
          </a:p>
        </p:txBody>
      </p:sp>
      <p:pic>
        <p:nvPicPr>
          <p:cNvPr id="4" name="Picture 3" descr="http://1.bp.blogspot.com/-Xfv5p2GPGfM/Ug2uwFf4b9I/AAAAAAAAAFo/s7EdPlN1aEA/s1600/ultra.jpg">
            <a:hlinkClick r:id="rId2"/>
          </p:cNvPr>
          <p:cNvPicPr/>
          <p:nvPr/>
        </p:nvPicPr>
        <p:blipFill>
          <a:blip r:embed="rId3" cstate="print"/>
          <a:srcRect/>
          <a:stretch>
            <a:fillRect/>
          </a:stretch>
        </p:blipFill>
        <p:spPr bwMode="auto">
          <a:xfrm>
            <a:off x="3347864" y="4005064"/>
            <a:ext cx="2808312" cy="236875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127848"/>
          </a:xfrm>
        </p:spPr>
        <p:txBody>
          <a:bodyPr/>
          <a:lstStyle/>
          <a:p>
            <a:pPr>
              <a:lnSpc>
                <a:spcPct val="150000"/>
              </a:lnSpc>
            </a:pPr>
            <a:r>
              <a:rPr lang="id-ID" dirty="0" smtClean="0"/>
              <a:t>Perbedaan waktu antara gelombang suara dipancarkan dengan ditangkapnya kembali gelombang suara tersebut adalah berbanding lurus dengan jarak atau tinggi objek yang memantulkannya.</a:t>
            </a:r>
          </a:p>
          <a:p>
            <a:pPr>
              <a:lnSpc>
                <a:spcPct val="150000"/>
              </a:lnSpc>
            </a:pPr>
            <a:r>
              <a:rPr lang="id-ID" dirty="0" smtClean="0"/>
              <a:t>Jenis objek yang dapat diindera diantaranya adalah: objek padat, cair, butiran maupun tekstil.</a:t>
            </a:r>
          </a:p>
          <a:p>
            <a:pPr>
              <a:lnSpc>
                <a:spcPct val="150000"/>
              </a:lnSpc>
            </a:pP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SENSOR KECEPATAN</a:t>
            </a:r>
            <a:endParaRPr lang="id-ID" dirty="0"/>
          </a:p>
        </p:txBody>
      </p:sp>
      <p:sp>
        <p:nvSpPr>
          <p:cNvPr id="3" name="Content Placeholder 2"/>
          <p:cNvSpPr>
            <a:spLocks noGrp="1"/>
          </p:cNvSpPr>
          <p:nvPr>
            <p:ph idx="1"/>
          </p:nvPr>
        </p:nvSpPr>
        <p:spPr/>
        <p:txBody>
          <a:bodyPr/>
          <a:lstStyle/>
          <a:p>
            <a:pPr algn="just"/>
            <a:r>
              <a:rPr lang="id-ID" dirty="0" smtClean="0"/>
              <a:t>Proses penginderaan sensor kecepatan merupakan proses kebalikan dari suatu motor, dimana suatu poros/object yang berputar pada suatu generator akan menghasilkan suatu tegangan yang sebanding dengan kecepatan putaran object. </a:t>
            </a:r>
            <a:endParaRPr lang="id-ID" dirty="0"/>
          </a:p>
        </p:txBody>
      </p:sp>
      <p:pic>
        <p:nvPicPr>
          <p:cNvPr id="4" name="Picture 3" descr="http://2.bp.blogspot.com/-iH8WqYvclvI/Ug2vARXZodI/AAAAAAAAAFw/dt70RXFMtEU/s1600/kecepatan.GIF">
            <a:hlinkClick r:id="rId2"/>
          </p:cNvPr>
          <p:cNvPicPr/>
          <p:nvPr/>
        </p:nvPicPr>
        <p:blipFill>
          <a:blip r:embed="rId3" cstate="print"/>
          <a:srcRect/>
          <a:stretch>
            <a:fillRect/>
          </a:stretch>
        </p:blipFill>
        <p:spPr bwMode="auto">
          <a:xfrm>
            <a:off x="4211960" y="4005064"/>
            <a:ext cx="3960440" cy="266429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38368"/>
          </a:xfrm>
        </p:spPr>
        <p:txBody>
          <a:bodyPr/>
          <a:lstStyle/>
          <a:p>
            <a:pPr algn="ctr"/>
            <a:r>
              <a:rPr lang="id-ID" dirty="0" smtClean="0"/>
              <a:t>SENSOR MAGNET</a:t>
            </a:r>
            <a:endParaRPr lang="id-ID" dirty="0"/>
          </a:p>
        </p:txBody>
      </p:sp>
      <p:sp>
        <p:nvSpPr>
          <p:cNvPr id="3" name="Content Placeholder 2"/>
          <p:cNvSpPr>
            <a:spLocks noGrp="1"/>
          </p:cNvSpPr>
          <p:nvPr>
            <p:ph idx="1"/>
          </p:nvPr>
        </p:nvSpPr>
        <p:spPr/>
        <p:txBody>
          <a:bodyPr/>
          <a:lstStyle/>
          <a:p>
            <a:pPr algn="just"/>
            <a:r>
              <a:rPr lang="id-ID" dirty="0" smtClean="0"/>
              <a:t> Sensor Magnet atau disebut juga relai buluh, adalah alat yang akan terpengaruh medan magnet dan akan memberikan perubahan kondisi pada keluaran. Seperti layaknya saklar dua kondisi (on/off) yang digerakkan oleh adanya medan magnet di sekitarnya. </a:t>
            </a:r>
            <a:endParaRPr lang="id-ID" dirty="0"/>
          </a:p>
        </p:txBody>
      </p:sp>
      <p:pic>
        <p:nvPicPr>
          <p:cNvPr id="4" name="Picture 3" descr="http://3.bp.blogspot.com/-uQL3wDuvBHM/Ug2vQhrbA7I/AAAAAAAAAF4/wL-dnAKlQI8/s320/magnetik.gif">
            <a:hlinkClick r:id="rId2"/>
          </p:cNvPr>
          <p:cNvPicPr/>
          <p:nvPr/>
        </p:nvPicPr>
        <p:blipFill>
          <a:blip r:embed="rId3" cstate="print"/>
          <a:srcRect/>
          <a:stretch>
            <a:fillRect/>
          </a:stretch>
        </p:blipFill>
        <p:spPr bwMode="auto">
          <a:xfrm>
            <a:off x="3419872" y="4077072"/>
            <a:ext cx="2664296" cy="259228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794352"/>
          </a:xfrm>
        </p:spPr>
        <p:txBody>
          <a:bodyPr>
            <a:normAutofit fontScale="90000"/>
          </a:bodyPr>
          <a:lstStyle/>
          <a:p>
            <a:pPr algn="ctr"/>
            <a:r>
              <a:rPr lang="id-ID" dirty="0" smtClean="0"/>
              <a:t>SENSOR SUHU</a:t>
            </a:r>
            <a:endParaRPr lang="id-ID" dirty="0"/>
          </a:p>
        </p:txBody>
      </p:sp>
      <p:sp>
        <p:nvSpPr>
          <p:cNvPr id="3" name="Content Placeholder 2"/>
          <p:cNvSpPr>
            <a:spLocks noGrp="1"/>
          </p:cNvSpPr>
          <p:nvPr>
            <p:ph idx="1"/>
          </p:nvPr>
        </p:nvSpPr>
        <p:spPr/>
        <p:txBody>
          <a:bodyPr/>
          <a:lstStyle/>
          <a:p>
            <a:pPr>
              <a:buNone/>
            </a:pPr>
            <a:r>
              <a:rPr lang="id-ID" dirty="0" smtClean="0"/>
              <a:t>Terdapat 4 jenis utama sensor suhu yang umum digunakan, yaitu </a:t>
            </a:r>
          </a:p>
          <a:p>
            <a:r>
              <a:rPr lang="id-ID" dirty="0" smtClean="0"/>
              <a:t>Thermocouple (T/C), </a:t>
            </a:r>
          </a:p>
          <a:p>
            <a:r>
              <a:rPr lang="id-ID" dirty="0" smtClean="0"/>
              <a:t>Resistance temperature detector (RTD), </a:t>
            </a:r>
          </a:p>
          <a:p>
            <a:r>
              <a:rPr lang="id-ID" dirty="0" smtClean="0"/>
              <a:t>Termistor  dan </a:t>
            </a:r>
          </a:p>
          <a:p>
            <a:r>
              <a:rPr lang="id-ID" dirty="0" smtClean="0"/>
              <a:t>IC sensor</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722344"/>
          </a:xfrm>
        </p:spPr>
        <p:txBody>
          <a:bodyPr>
            <a:normAutofit fontScale="90000"/>
          </a:bodyPr>
          <a:lstStyle/>
          <a:p>
            <a:r>
              <a:rPr lang="id-ID" b="1" dirty="0" smtClean="0"/>
              <a:t>Thermokopel</a:t>
            </a:r>
            <a:endParaRPr lang="id-ID" dirty="0"/>
          </a:p>
        </p:txBody>
      </p:sp>
      <p:sp>
        <p:nvSpPr>
          <p:cNvPr id="3" name="Content Placeholder 2"/>
          <p:cNvSpPr>
            <a:spLocks noGrp="1"/>
          </p:cNvSpPr>
          <p:nvPr>
            <p:ph idx="1"/>
          </p:nvPr>
        </p:nvSpPr>
        <p:spPr/>
        <p:txBody>
          <a:bodyPr/>
          <a:lstStyle/>
          <a:p>
            <a:r>
              <a:rPr lang="id-ID" dirty="0" smtClean="0"/>
              <a:t>Berfungsi sebagai sensor suhu rendah dan tinggi, yaitu suhu serendah 3000F sampai dengan suhu tinggi yang digunakan pada proses industri baja, gelas dan keramik yang lebih dari 30000F. Thermokopel dibentuk dari dua buah penghantar yang berbeda jenisnya (besi dan konstantan) dan dililit bersama.</a:t>
            </a:r>
          </a:p>
          <a:p>
            <a:pPr>
              <a:buNone/>
            </a:pPr>
            <a:endParaRPr lang="id-ID" dirty="0"/>
          </a:p>
        </p:txBody>
      </p:sp>
      <p:pic>
        <p:nvPicPr>
          <p:cNvPr id="4" name="Picture 3" descr="http://4.bp.blogspot.com/-NqJheJnUyGw/UoXPsGeDJQI/AAAAAAAAAHI/NzIsCHLvHx8/s320/cats.jpg">
            <a:hlinkClick r:id="rId2"/>
          </p:cNvPr>
          <p:cNvPicPr/>
          <p:nvPr/>
        </p:nvPicPr>
        <p:blipFill>
          <a:blip r:embed="rId3" cstate="print"/>
          <a:srcRect/>
          <a:stretch>
            <a:fillRect/>
          </a:stretch>
        </p:blipFill>
        <p:spPr bwMode="auto">
          <a:xfrm>
            <a:off x="1547664" y="4437112"/>
            <a:ext cx="4044280" cy="1728192"/>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 Kerja</a:t>
            </a:r>
            <a:endParaRPr lang="id-ID" dirty="0"/>
          </a:p>
        </p:txBody>
      </p:sp>
      <p:sp>
        <p:nvSpPr>
          <p:cNvPr id="3" name="Content Placeholder 2"/>
          <p:cNvSpPr>
            <a:spLocks noGrp="1"/>
          </p:cNvSpPr>
          <p:nvPr>
            <p:ph idx="1"/>
          </p:nvPr>
        </p:nvSpPr>
        <p:spPr/>
        <p:txBody>
          <a:bodyPr/>
          <a:lstStyle/>
          <a:p>
            <a:pPr algn="just">
              <a:lnSpc>
                <a:spcPct val="150000"/>
              </a:lnSpc>
            </a:pPr>
            <a:r>
              <a:rPr lang="id-ID" dirty="0" smtClean="0"/>
              <a:t>Jika salah satu bagian pangkal lilitan dipanasi, maka pada kedua ujung penghantar yang lain akan muncul beda potensial (emf). </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SENSOR</a:t>
            </a:r>
            <a:endParaRPr lang="id-ID" dirty="0"/>
          </a:p>
        </p:txBody>
      </p:sp>
      <p:sp>
        <p:nvSpPr>
          <p:cNvPr id="3" name="Content Placeholder 2"/>
          <p:cNvSpPr>
            <a:spLocks noGrp="1"/>
          </p:cNvSpPr>
          <p:nvPr>
            <p:ph idx="1"/>
          </p:nvPr>
        </p:nvSpPr>
        <p:spPr>
          <a:xfrm>
            <a:off x="457200" y="2276872"/>
            <a:ext cx="8229600" cy="4047728"/>
          </a:xfrm>
        </p:spPr>
        <p:txBody>
          <a:bodyPr/>
          <a:lstStyle/>
          <a:p>
            <a:pPr algn="just">
              <a:lnSpc>
                <a:spcPct val="150000"/>
              </a:lnSpc>
              <a:buNone/>
            </a:pPr>
            <a:r>
              <a:rPr lang="id-ID" dirty="0" smtClean="0"/>
              <a:t>Sensor adalah alat untuk mendeteksi/mengukur sesuatu, yang digunakan untuk mengubah variasi mekanis, magnetis, panas, sinar dan kimia menjadi tegangan dan arus listrik.</a:t>
            </a:r>
          </a:p>
          <a:p>
            <a:pPr algn="just">
              <a:lnSpc>
                <a:spcPct val="150000"/>
              </a:lnSpc>
            </a:pP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794352"/>
          </a:xfrm>
        </p:spPr>
        <p:txBody>
          <a:bodyPr>
            <a:normAutofit fontScale="90000"/>
          </a:bodyPr>
          <a:lstStyle/>
          <a:p>
            <a:pPr lvl="0"/>
            <a:r>
              <a:rPr lang="id-ID" b="1" dirty="0" smtClean="0"/>
              <a:t>Thermistor (</a:t>
            </a:r>
            <a:r>
              <a:rPr lang="id-ID" b="1" i="1" dirty="0" smtClean="0"/>
              <a:t>Thermal Resistor</a:t>
            </a:r>
            <a:r>
              <a:rPr lang="id-ID" b="1" dirty="0" smtClean="0"/>
              <a:t>)</a:t>
            </a:r>
            <a:endParaRPr lang="id-ID" dirty="0"/>
          </a:p>
        </p:txBody>
      </p:sp>
      <p:sp>
        <p:nvSpPr>
          <p:cNvPr id="3" name="Content Placeholder 2"/>
          <p:cNvSpPr>
            <a:spLocks noGrp="1"/>
          </p:cNvSpPr>
          <p:nvPr>
            <p:ph idx="1"/>
          </p:nvPr>
        </p:nvSpPr>
        <p:spPr/>
        <p:txBody>
          <a:bodyPr/>
          <a:lstStyle/>
          <a:p>
            <a:pPr algn="just"/>
            <a:r>
              <a:rPr lang="id-ID" dirty="0" smtClean="0"/>
              <a:t>Berfungsi untuk mengubah suhu menjadi resistansi/hambatan listrik yang berbanding terbalik dengan perubahan suhu. Semakin tinggi suhu, semakin kecil resistansi.</a:t>
            </a:r>
          </a:p>
          <a:p>
            <a:pPr algn="just"/>
            <a:r>
              <a:rPr lang="id-ID" dirty="0" smtClean="0"/>
              <a:t>Simbol Thermistor</a:t>
            </a:r>
          </a:p>
          <a:p>
            <a:pPr algn="just"/>
            <a:endParaRPr lang="id-ID" dirty="0"/>
          </a:p>
        </p:txBody>
      </p:sp>
      <p:pic>
        <p:nvPicPr>
          <p:cNvPr id="4" name="Picture 3" descr="http://t0.gstatic.com/images?q=tbn:ANd9GcRCAFyBrfpd3U7BgjGUxCBhE10iImnnpJ7enIxJGODsFt3NGWJBhQ"/>
          <p:cNvPicPr/>
          <p:nvPr/>
        </p:nvPicPr>
        <p:blipFill>
          <a:blip r:embed="rId2" cstate="print"/>
          <a:srcRect l="36293" t="9278" r="38224" b="12887"/>
          <a:stretch>
            <a:fillRect/>
          </a:stretch>
        </p:blipFill>
        <p:spPr bwMode="auto">
          <a:xfrm>
            <a:off x="3203848" y="4077072"/>
            <a:ext cx="1106413" cy="17272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650336"/>
          </a:xfrm>
        </p:spPr>
        <p:txBody>
          <a:bodyPr>
            <a:normAutofit fontScale="90000"/>
          </a:bodyPr>
          <a:lstStyle/>
          <a:p>
            <a:r>
              <a:rPr lang="id-ID" dirty="0" smtClean="0"/>
              <a:t>Cara kerja</a:t>
            </a:r>
            <a:endParaRPr lang="id-ID" dirty="0"/>
          </a:p>
        </p:txBody>
      </p:sp>
      <p:sp>
        <p:nvSpPr>
          <p:cNvPr id="3" name="Content Placeholder 2"/>
          <p:cNvSpPr>
            <a:spLocks noGrp="1"/>
          </p:cNvSpPr>
          <p:nvPr>
            <p:ph idx="1"/>
          </p:nvPr>
        </p:nvSpPr>
        <p:spPr>
          <a:xfrm>
            <a:off x="457200" y="1556792"/>
            <a:ext cx="8229600" cy="4767808"/>
          </a:xfrm>
        </p:spPr>
        <p:txBody>
          <a:bodyPr>
            <a:normAutofit lnSpcReduction="10000"/>
          </a:bodyPr>
          <a:lstStyle/>
          <a:p>
            <a:pPr algn="just">
              <a:buNone/>
            </a:pPr>
            <a:r>
              <a:rPr lang="id-ID" dirty="0" smtClean="0"/>
              <a:t>Saat temperatur masih dingin hambatan thermistor sangat besar dibandingkan dengan R2, sehingga transistor dalam kondisi menghantar lalu rele kontak (terhubung) dan heater (pemanas) menghasilkan panas. Akan tetapi, ketika ruangan menjadi panas, thermistor juga ikut panas sehingga hambatannya turun. Hambatan paralel thermistor dengan R2 menjadi kecil, sehingga tegangan bias Tr juga kecil, mengakibatkan Tr dalam kondisi cut off, rele tidak kontak dan heater tidak bekerja. Akibatnya, suhu ruangan turun. Demikian seterusnya proses akan berulang dari awal dan suhu ruangan menjadi konstan.</a:t>
            </a:r>
          </a:p>
          <a:p>
            <a:pPr algn="just"/>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650336"/>
          </a:xfrm>
        </p:spPr>
        <p:txBody>
          <a:bodyPr>
            <a:noAutofit/>
          </a:bodyPr>
          <a:lstStyle/>
          <a:p>
            <a:r>
              <a:rPr lang="id-ID" sz="3600" b="1" dirty="0" smtClean="0"/>
              <a:t>RTD (</a:t>
            </a:r>
            <a:r>
              <a:rPr lang="id-ID" sz="3600" b="1" i="1" dirty="0" smtClean="0"/>
              <a:t>Resistance Temperature Detectors</a:t>
            </a:r>
            <a:r>
              <a:rPr lang="id-ID" sz="3600" b="1" dirty="0" smtClean="0"/>
              <a:t>)</a:t>
            </a:r>
            <a:endParaRPr lang="id-ID" sz="3600" dirty="0"/>
          </a:p>
        </p:txBody>
      </p:sp>
      <p:sp>
        <p:nvSpPr>
          <p:cNvPr id="3" name="Content Placeholder 2"/>
          <p:cNvSpPr>
            <a:spLocks noGrp="1"/>
          </p:cNvSpPr>
          <p:nvPr>
            <p:ph idx="1"/>
          </p:nvPr>
        </p:nvSpPr>
        <p:spPr/>
        <p:txBody>
          <a:bodyPr>
            <a:normAutofit/>
          </a:bodyPr>
          <a:lstStyle/>
          <a:p>
            <a:pPr algn="just">
              <a:lnSpc>
                <a:spcPct val="150000"/>
              </a:lnSpc>
            </a:pPr>
            <a:r>
              <a:rPr lang="id-ID" dirty="0" smtClean="0"/>
              <a:t>Berfungsi untuk mengubah suhu menjadi resistansi/hambatan listrik yang sebanding dengan perubahan suhu. Semakin tinggi suhu, resistansinya semakin besar.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866360"/>
          </a:xfrm>
        </p:spPr>
        <p:txBody>
          <a:bodyPr/>
          <a:lstStyle/>
          <a:p>
            <a:r>
              <a:rPr lang="id-ID" dirty="0" smtClean="0"/>
              <a:t>Prinsip kerja</a:t>
            </a:r>
            <a:endParaRPr lang="id-ID" dirty="0"/>
          </a:p>
        </p:txBody>
      </p:sp>
      <p:sp>
        <p:nvSpPr>
          <p:cNvPr id="3" name="Content Placeholder 2"/>
          <p:cNvSpPr>
            <a:spLocks noGrp="1"/>
          </p:cNvSpPr>
          <p:nvPr>
            <p:ph idx="1"/>
          </p:nvPr>
        </p:nvSpPr>
        <p:spPr/>
        <p:txBody>
          <a:bodyPr/>
          <a:lstStyle/>
          <a:p>
            <a:pPr algn="just">
              <a:lnSpc>
                <a:spcPct val="150000"/>
              </a:lnSpc>
              <a:buNone/>
            </a:pPr>
            <a:r>
              <a:rPr lang="id-ID" dirty="0" smtClean="0"/>
              <a:t>	Bila RTD berada pada suhu kamar maka beda potensial jembatan adalah 0 Volt. Keadaan ini disebut keadaan setimbang. Bila suhu RTD berubah maka resistansinya juga berubah sehingga jembatan tidak dalam kondisi setimbang. Hal ini menyebabkan adanya beda potensial antara titik A dan B. Begitu juga yang berlaku pada keluaran penguat diferensial.</a:t>
            </a:r>
          </a:p>
          <a:p>
            <a:pPr algn="just">
              <a:lnSpc>
                <a:spcPct val="150000"/>
              </a:lnSpc>
            </a:pP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IC LM 35</a:t>
            </a:r>
            <a:endParaRPr lang="id-ID" dirty="0"/>
          </a:p>
        </p:txBody>
      </p:sp>
      <p:sp>
        <p:nvSpPr>
          <p:cNvPr id="3" name="Content Placeholder 2"/>
          <p:cNvSpPr>
            <a:spLocks noGrp="1"/>
          </p:cNvSpPr>
          <p:nvPr>
            <p:ph idx="1"/>
          </p:nvPr>
        </p:nvSpPr>
        <p:spPr/>
        <p:txBody>
          <a:bodyPr/>
          <a:lstStyle/>
          <a:p>
            <a:r>
              <a:rPr lang="id-ID" dirty="0" smtClean="0"/>
              <a:t>Berfungsi untuk mengubah suhu menjadi tegangan tertentu yang sesuai dengan perubahan suhu.</a:t>
            </a:r>
          </a:p>
          <a:p>
            <a:r>
              <a:rPr lang="id-ID" dirty="0" smtClean="0"/>
              <a:t>Rangkaian dasar IC LM 35</a:t>
            </a:r>
            <a:endParaRPr lang="id-ID" dirty="0"/>
          </a:p>
        </p:txBody>
      </p:sp>
      <p:pic>
        <p:nvPicPr>
          <p:cNvPr id="4" name="Picture 3" descr="http://1.bp.blogspot.com/-JTapnmqT8bI/UoXSPAls5FI/AAAAAAAAAJE/PGMF42NAk0k/s1600/cats17.jpg">
            <a:hlinkClick r:id="rId2"/>
          </p:cNvPr>
          <p:cNvPicPr/>
          <p:nvPr/>
        </p:nvPicPr>
        <p:blipFill>
          <a:blip r:embed="rId3" cstate="print"/>
          <a:srcRect/>
          <a:stretch>
            <a:fillRect/>
          </a:stretch>
        </p:blipFill>
        <p:spPr bwMode="auto">
          <a:xfrm>
            <a:off x="1763688" y="3284984"/>
            <a:ext cx="2227113" cy="3024336"/>
          </a:xfrm>
          <a:prstGeom prst="rect">
            <a:avLst/>
          </a:prstGeom>
          <a:noFill/>
          <a:ln w="9525">
            <a:noFill/>
            <a:miter lim="800000"/>
            <a:headEnd/>
            <a:tailEnd/>
          </a:ln>
        </p:spPr>
      </p:pic>
      <p:pic>
        <p:nvPicPr>
          <p:cNvPr id="5" name="Picture 4" descr="http://2.bp.blogspot.com/-NJQy2LOyhLo/UoXSYVGZjuI/AAAAAAAAAJM/FwrqRM2GQXI/s1600/cats18.jpg">
            <a:hlinkClick r:id="rId4"/>
          </p:cNvPr>
          <p:cNvPicPr/>
          <p:nvPr/>
        </p:nvPicPr>
        <p:blipFill>
          <a:blip r:embed="rId5" cstate="print"/>
          <a:srcRect/>
          <a:stretch>
            <a:fillRect/>
          </a:stretch>
        </p:blipFill>
        <p:spPr bwMode="auto">
          <a:xfrm>
            <a:off x="4355976" y="3356992"/>
            <a:ext cx="3336032" cy="288032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just">
              <a:lnSpc>
                <a:spcPct val="150000"/>
              </a:lnSpc>
            </a:pPr>
            <a:r>
              <a:rPr lang="id-ID" dirty="0" smtClean="0"/>
              <a:t>Tegangan keluaran rangkaian bertambah 10 mV/0C. Dengan memberikan tegangan referensi negatif (-Vs) pada rangkaian, sesor ini mampu bekerja pada rentang suhu -550C – 1500C. Tegangan keluaran dapat diatur 0 V pada suhu 00C dan ketelitian sensor ini adalah ± 10C. </a:t>
            </a:r>
          </a:p>
          <a:p>
            <a:pPr algn="just">
              <a:lnSpc>
                <a:spcPct val="150000"/>
              </a:lnSpc>
              <a:buNone/>
            </a:pPr>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dirty="0" smtClean="0">
                <a:solidFill>
                  <a:schemeClr val="bg1"/>
                </a:solidFill>
              </a:rPr>
              <a:t>TRANSDUSER</a:t>
            </a:r>
            <a:endParaRPr lang="en-US" sz="7200" dirty="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r>
              <a:rPr lang="en-US" dirty="0" err="1" smtClean="0"/>
              <a:t>Transduser</a:t>
            </a:r>
            <a:r>
              <a:rPr lang="en-US" dirty="0" smtClean="0"/>
              <a:t> </a:t>
            </a:r>
            <a:r>
              <a:rPr lang="en-US" dirty="0" err="1" smtClean="0"/>
              <a:t>berasal</a:t>
            </a:r>
            <a:r>
              <a:rPr lang="en-US" dirty="0" smtClean="0"/>
              <a:t> </a:t>
            </a:r>
            <a:r>
              <a:rPr lang="en-US" dirty="0" err="1" smtClean="0"/>
              <a:t>dari</a:t>
            </a:r>
            <a:r>
              <a:rPr lang="en-US" dirty="0" smtClean="0"/>
              <a:t> </a:t>
            </a:r>
            <a:r>
              <a:rPr lang="en-US" dirty="0" err="1" smtClean="0"/>
              <a:t>kata</a:t>
            </a:r>
            <a:r>
              <a:rPr lang="en-US" dirty="0" smtClean="0"/>
              <a:t> “</a:t>
            </a:r>
            <a:r>
              <a:rPr lang="en-US" dirty="0" err="1" smtClean="0"/>
              <a:t>traducere</a:t>
            </a:r>
            <a:r>
              <a:rPr lang="en-US" dirty="0" smtClean="0"/>
              <a:t>”, </a:t>
            </a:r>
            <a:r>
              <a:rPr lang="en-US" dirty="0" err="1" smtClean="0"/>
              <a:t>dalam</a:t>
            </a:r>
            <a:r>
              <a:rPr lang="en-US" dirty="0" smtClean="0"/>
              <a:t> </a:t>
            </a:r>
            <a:r>
              <a:rPr lang="en-US" dirty="0" err="1" smtClean="0"/>
              <a:t>bahasa</a:t>
            </a:r>
            <a:r>
              <a:rPr lang="en-US" dirty="0" smtClean="0"/>
              <a:t> Latin yang </a:t>
            </a:r>
            <a:r>
              <a:rPr lang="en-US" dirty="0" err="1" smtClean="0"/>
              <a:t>berarti</a:t>
            </a:r>
            <a:r>
              <a:rPr lang="en-US" dirty="0" smtClean="0"/>
              <a:t> “</a:t>
            </a:r>
            <a:r>
              <a:rPr lang="en-US" dirty="0" err="1" smtClean="0"/>
              <a:t>mengubah</a:t>
            </a:r>
            <a:r>
              <a:rPr lang="en-US" dirty="0" smtClean="0"/>
              <a:t>”.</a:t>
            </a:r>
          </a:p>
          <a:p>
            <a:endParaRPr lang="en-US" dirty="0" smtClean="0"/>
          </a:p>
          <a:p>
            <a:r>
              <a:rPr lang="en-US" dirty="0" err="1" smtClean="0"/>
              <a:t>Transduser</a:t>
            </a:r>
            <a:r>
              <a:rPr lang="en-US" dirty="0" smtClean="0"/>
              <a:t> </a:t>
            </a:r>
            <a:r>
              <a:rPr lang="en-US" dirty="0" err="1" smtClean="0"/>
              <a:t>dapat</a:t>
            </a:r>
            <a:r>
              <a:rPr lang="en-US" dirty="0" smtClean="0"/>
              <a:t> </a:t>
            </a:r>
            <a:r>
              <a:rPr lang="en-US" dirty="0" err="1" smtClean="0"/>
              <a:t>didefinisikan</a:t>
            </a:r>
            <a:r>
              <a:rPr lang="en-US" dirty="0" smtClean="0"/>
              <a:t> </a:t>
            </a:r>
            <a:r>
              <a:rPr lang="en-US" dirty="0" err="1" smtClean="0"/>
              <a:t>sebagai</a:t>
            </a:r>
            <a:r>
              <a:rPr lang="en-US" dirty="0" smtClean="0"/>
              <a:t> </a:t>
            </a:r>
            <a:r>
              <a:rPr lang="en-US" dirty="0" err="1" smtClean="0"/>
              <a:t>suatu</a:t>
            </a:r>
            <a:r>
              <a:rPr lang="en-US" dirty="0" smtClean="0"/>
              <a:t> </a:t>
            </a:r>
            <a:r>
              <a:rPr lang="en-US" dirty="0" err="1" smtClean="0"/>
              <a:t>piranti</a:t>
            </a:r>
            <a:r>
              <a:rPr lang="en-US" dirty="0" smtClean="0"/>
              <a:t> yang </a:t>
            </a:r>
            <a:r>
              <a:rPr lang="en-US" dirty="0" err="1" smtClean="0"/>
              <a:t>dapat</a:t>
            </a:r>
            <a:r>
              <a:rPr lang="en-US" dirty="0" smtClean="0"/>
              <a:t> </a:t>
            </a:r>
            <a:r>
              <a:rPr lang="en-US" dirty="0" err="1" smtClean="0"/>
              <a:t>mengubah</a:t>
            </a:r>
            <a:r>
              <a:rPr lang="en-US" dirty="0" smtClean="0"/>
              <a:t> </a:t>
            </a:r>
            <a:r>
              <a:rPr lang="en-US" dirty="0" err="1" smtClean="0"/>
              <a:t>suatu</a:t>
            </a:r>
            <a:r>
              <a:rPr lang="en-US" dirty="0" smtClean="0"/>
              <a:t> </a:t>
            </a:r>
            <a:r>
              <a:rPr lang="en-US" dirty="0" err="1" smtClean="0"/>
              <a:t>energi</a:t>
            </a:r>
            <a:r>
              <a:rPr lang="en-US" dirty="0" smtClean="0"/>
              <a:t> </a:t>
            </a:r>
            <a:r>
              <a:rPr lang="en-US" dirty="0" err="1" smtClean="0"/>
              <a:t>ke</a:t>
            </a:r>
            <a:r>
              <a:rPr lang="en-US" dirty="0" smtClean="0"/>
              <a:t> </a:t>
            </a:r>
            <a:r>
              <a:rPr lang="en-US" dirty="0" err="1" smtClean="0"/>
              <a:t>bentuk</a:t>
            </a:r>
            <a:r>
              <a:rPr lang="en-US" dirty="0" smtClean="0"/>
              <a:t> </a:t>
            </a:r>
            <a:r>
              <a:rPr lang="en-US" dirty="0" err="1" smtClean="0"/>
              <a:t>energi</a:t>
            </a:r>
            <a:r>
              <a:rPr lang="en-US" dirty="0" smtClean="0"/>
              <a:t> yang lain.</a:t>
            </a:r>
          </a:p>
          <a:p>
            <a:endParaRPr lang="en-US" dirty="0" smtClean="0"/>
          </a:p>
          <a:p>
            <a:r>
              <a:rPr lang="en-US" dirty="0" err="1" smtClean="0"/>
              <a:t>Bagian</a:t>
            </a:r>
            <a:r>
              <a:rPr lang="en-US" dirty="0" smtClean="0"/>
              <a:t> </a:t>
            </a:r>
            <a:r>
              <a:rPr lang="en-US" dirty="0" err="1" smtClean="0"/>
              <a:t>masukan</a:t>
            </a:r>
            <a:r>
              <a:rPr lang="en-US" dirty="0" smtClean="0"/>
              <a:t> </a:t>
            </a:r>
            <a:r>
              <a:rPr lang="en-US" dirty="0" err="1" smtClean="0"/>
              <a:t>dari</a:t>
            </a:r>
            <a:r>
              <a:rPr lang="en-US" dirty="0" smtClean="0"/>
              <a:t> </a:t>
            </a:r>
            <a:r>
              <a:rPr lang="en-US" dirty="0" err="1" smtClean="0"/>
              <a:t>transduser</a:t>
            </a:r>
            <a:r>
              <a:rPr lang="en-US" dirty="0" smtClean="0"/>
              <a:t> </a:t>
            </a:r>
            <a:r>
              <a:rPr lang="en-US" dirty="0" err="1" smtClean="0"/>
              <a:t>disebut</a:t>
            </a:r>
            <a:r>
              <a:rPr lang="en-US" dirty="0" smtClean="0"/>
              <a:t> “sensor”, </a:t>
            </a:r>
            <a:r>
              <a:rPr lang="en-US" dirty="0" err="1" smtClean="0"/>
              <a:t>karena</a:t>
            </a:r>
            <a:r>
              <a:rPr lang="en-US" dirty="0" smtClean="0"/>
              <a:t> </a:t>
            </a:r>
            <a:r>
              <a:rPr lang="en-US" dirty="0" err="1" smtClean="0"/>
              <a:t>bagian</a:t>
            </a:r>
            <a:r>
              <a:rPr lang="en-US" dirty="0" smtClean="0"/>
              <a:t> </a:t>
            </a:r>
            <a:r>
              <a:rPr lang="en-US" dirty="0" err="1" smtClean="0"/>
              <a:t>ini</a:t>
            </a:r>
            <a:r>
              <a:rPr lang="en-US" dirty="0" smtClean="0"/>
              <a:t> </a:t>
            </a:r>
            <a:r>
              <a:rPr lang="en-US" dirty="0" err="1" smtClean="0"/>
              <a:t>dapat</a:t>
            </a:r>
            <a:r>
              <a:rPr lang="en-US" dirty="0" smtClean="0"/>
              <a:t> </a:t>
            </a:r>
            <a:r>
              <a:rPr lang="en-US" dirty="0" err="1" smtClean="0"/>
              <a:t>mengindera</a:t>
            </a:r>
            <a:r>
              <a:rPr lang="en-US" dirty="0" smtClean="0"/>
              <a:t> </a:t>
            </a:r>
            <a:r>
              <a:rPr lang="en-US" dirty="0" err="1" smtClean="0"/>
              <a:t>suatu</a:t>
            </a:r>
            <a:r>
              <a:rPr lang="en-US" dirty="0" smtClean="0"/>
              <a:t> </a:t>
            </a:r>
            <a:r>
              <a:rPr lang="en-US" dirty="0" err="1" smtClean="0"/>
              <a:t>kuantitas</a:t>
            </a:r>
            <a:r>
              <a:rPr lang="en-US" dirty="0" smtClean="0"/>
              <a:t> </a:t>
            </a:r>
            <a:r>
              <a:rPr lang="en-US" dirty="0" err="1" smtClean="0"/>
              <a:t>fisik</a:t>
            </a:r>
            <a:r>
              <a:rPr lang="en-US" dirty="0" smtClean="0"/>
              <a:t> </a:t>
            </a:r>
            <a:r>
              <a:rPr lang="en-US" dirty="0" err="1" smtClean="0"/>
              <a:t>tertentu</a:t>
            </a:r>
            <a:r>
              <a:rPr lang="en-US" dirty="0" smtClean="0"/>
              <a:t> </a:t>
            </a:r>
            <a:r>
              <a:rPr lang="en-US" dirty="0" err="1" smtClean="0"/>
              <a:t>dan</a:t>
            </a:r>
            <a:r>
              <a:rPr lang="en-US" dirty="0" smtClean="0"/>
              <a:t> </a:t>
            </a:r>
            <a:r>
              <a:rPr lang="en-US" dirty="0" err="1" smtClean="0"/>
              <a:t>mengubahnya</a:t>
            </a:r>
            <a:r>
              <a:rPr lang="en-US" dirty="0" smtClean="0"/>
              <a:t> </a:t>
            </a:r>
            <a:r>
              <a:rPr lang="en-US" dirty="0" err="1" smtClean="0"/>
              <a:t>menjadi</a:t>
            </a:r>
            <a:r>
              <a:rPr lang="en-US" dirty="0" smtClean="0"/>
              <a:t> </a:t>
            </a:r>
            <a:r>
              <a:rPr lang="en-US" dirty="0" err="1" smtClean="0"/>
              <a:t>bentuk</a:t>
            </a:r>
            <a:r>
              <a:rPr lang="en-US" dirty="0" smtClean="0"/>
              <a:t> </a:t>
            </a:r>
            <a:r>
              <a:rPr lang="en-US" dirty="0" err="1" smtClean="0"/>
              <a:t>energi</a:t>
            </a:r>
            <a:r>
              <a:rPr lang="en-US" dirty="0" smtClean="0"/>
              <a:t> yang lain.</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27888"/>
          </a:xfrm>
        </p:spPr>
        <p:txBody>
          <a:bodyPr>
            <a:noAutofit/>
          </a:bodyPr>
          <a:lstStyle/>
          <a:p>
            <a:r>
              <a:rPr lang="en-US" sz="3600" dirty="0" err="1" smtClean="0"/>
              <a:t>Gambaran</a:t>
            </a:r>
            <a:r>
              <a:rPr lang="en-US" sz="3600" dirty="0" smtClean="0"/>
              <a:t> </a:t>
            </a:r>
            <a:r>
              <a:rPr lang="en-US" sz="3600" dirty="0" err="1" smtClean="0"/>
              <a:t>umum</a:t>
            </a:r>
            <a:r>
              <a:rPr lang="en-US" sz="3600" dirty="0" smtClean="0"/>
              <a:t> input – output </a:t>
            </a:r>
            <a:r>
              <a:rPr lang="en-US" sz="3600" dirty="0" err="1" smtClean="0"/>
              <a:t>transduser</a:t>
            </a:r>
            <a:endParaRPr lang="en-US" sz="3600" dirty="0"/>
          </a:p>
        </p:txBody>
      </p:sp>
      <p:pic>
        <p:nvPicPr>
          <p:cNvPr id="13314" name="Picture 2" descr="http://1.bp.blogspot.com/_jL0Lzuo_P-c/ShyrWw1ztmI/AAAAAAAAARM/FCSkY1LX71o/s320/gmb+1.jpg"/>
          <p:cNvPicPr>
            <a:picLocks noChangeAspect="1" noChangeArrowheads="1"/>
          </p:cNvPicPr>
          <p:nvPr/>
        </p:nvPicPr>
        <p:blipFill>
          <a:blip r:embed="rId2" cstate="print"/>
          <a:srcRect/>
          <a:stretch>
            <a:fillRect/>
          </a:stretch>
        </p:blipFill>
        <p:spPr bwMode="auto">
          <a:xfrm>
            <a:off x="1111627" y="1905000"/>
            <a:ext cx="6813173" cy="43434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627888"/>
          </a:xfrm>
        </p:spPr>
        <p:txBody>
          <a:bodyPr>
            <a:noAutofit/>
          </a:bodyPr>
          <a:lstStyle/>
          <a:p>
            <a:r>
              <a:rPr lang="en-US" sz="3600" dirty="0" err="1" smtClean="0"/>
              <a:t>Transduser</a:t>
            </a:r>
            <a:r>
              <a:rPr lang="en-US" sz="3600" dirty="0" smtClean="0"/>
              <a:t> </a:t>
            </a:r>
            <a:r>
              <a:rPr lang="en-US" sz="3600" dirty="0" err="1" smtClean="0"/>
              <a:t>dapat</a:t>
            </a:r>
            <a:r>
              <a:rPr lang="en-US" sz="3600" dirty="0" smtClean="0"/>
              <a:t> </a:t>
            </a:r>
            <a:r>
              <a:rPr lang="en-US" sz="3600" dirty="0" err="1" smtClean="0"/>
              <a:t>dibagi</a:t>
            </a:r>
            <a:r>
              <a:rPr lang="en-US" sz="3600" dirty="0" smtClean="0"/>
              <a:t> </a:t>
            </a:r>
            <a:r>
              <a:rPr lang="en-US" sz="3600" dirty="0" err="1" smtClean="0"/>
              <a:t>menjadi</a:t>
            </a:r>
            <a:r>
              <a:rPr lang="en-US" sz="3600" dirty="0" smtClean="0"/>
              <a:t> </a:t>
            </a:r>
            <a:r>
              <a:rPr lang="en-US" sz="3600" dirty="0" err="1" smtClean="0"/>
              <a:t>dua</a:t>
            </a:r>
            <a:r>
              <a:rPr lang="en-US" sz="3600" dirty="0" smtClean="0"/>
              <a:t>, </a:t>
            </a:r>
            <a:r>
              <a:rPr lang="en-US" sz="3600" dirty="0" err="1" smtClean="0"/>
              <a:t>yaitu</a:t>
            </a:r>
            <a:r>
              <a:rPr lang="en-US" sz="3600" dirty="0" smtClean="0"/>
              <a:t>:</a:t>
            </a:r>
            <a:endParaRPr lang="en-US" sz="3600" dirty="0"/>
          </a:p>
        </p:txBody>
      </p:sp>
      <p:sp>
        <p:nvSpPr>
          <p:cNvPr id="3" name="Content Placeholder 2"/>
          <p:cNvSpPr>
            <a:spLocks noGrp="1"/>
          </p:cNvSpPr>
          <p:nvPr>
            <p:ph idx="1"/>
          </p:nvPr>
        </p:nvSpPr>
        <p:spPr/>
        <p:txBody>
          <a:bodyPr/>
          <a:lstStyle/>
          <a:p>
            <a:r>
              <a:rPr lang="en-US" dirty="0" smtClean="0"/>
              <a:t> </a:t>
            </a:r>
            <a:r>
              <a:rPr lang="en-US" dirty="0" err="1" smtClean="0"/>
              <a:t>Tranduser</a:t>
            </a:r>
            <a:r>
              <a:rPr lang="en-US" dirty="0" smtClean="0"/>
              <a:t> </a:t>
            </a:r>
            <a:r>
              <a:rPr lang="en-US" dirty="0" err="1" smtClean="0"/>
              <a:t>pasif</a:t>
            </a:r>
            <a:r>
              <a:rPr lang="en-US" dirty="0" smtClean="0"/>
              <a:t>, </a:t>
            </a:r>
            <a:r>
              <a:rPr lang="en-US" dirty="0" err="1" smtClean="0"/>
              <a:t>yaitu</a:t>
            </a:r>
            <a:r>
              <a:rPr lang="en-US" dirty="0" smtClean="0"/>
              <a:t> </a:t>
            </a:r>
            <a:r>
              <a:rPr lang="en-US" dirty="0" err="1" smtClean="0"/>
              <a:t>tranduser</a:t>
            </a:r>
            <a:r>
              <a:rPr lang="en-US" dirty="0" smtClean="0"/>
              <a:t> yang </a:t>
            </a:r>
            <a:r>
              <a:rPr lang="en-US" dirty="0" err="1" smtClean="0"/>
              <a:t>dapat</a:t>
            </a:r>
            <a:r>
              <a:rPr lang="en-US" dirty="0" smtClean="0"/>
              <a:t> </a:t>
            </a:r>
            <a:r>
              <a:rPr lang="en-US" dirty="0" err="1" smtClean="0"/>
              <a:t>kerja</a:t>
            </a:r>
            <a:r>
              <a:rPr lang="en-US" dirty="0" smtClean="0"/>
              <a:t> </a:t>
            </a:r>
            <a:r>
              <a:rPr lang="en-US" dirty="0" err="1" smtClean="0"/>
              <a:t>bila</a:t>
            </a:r>
            <a:r>
              <a:rPr lang="en-US" dirty="0" smtClean="0"/>
              <a:t> </a:t>
            </a:r>
            <a:r>
              <a:rPr lang="en-US" dirty="0" err="1" smtClean="0"/>
              <a:t>mendapat</a:t>
            </a:r>
            <a:r>
              <a:rPr lang="en-US" dirty="0" smtClean="0"/>
              <a:t> </a:t>
            </a:r>
            <a:r>
              <a:rPr lang="en-US" dirty="0" err="1" smtClean="0"/>
              <a:t>energi</a:t>
            </a:r>
            <a:r>
              <a:rPr lang="en-US" dirty="0" smtClean="0"/>
              <a:t> </a:t>
            </a:r>
            <a:r>
              <a:rPr lang="en-US" dirty="0" err="1" smtClean="0"/>
              <a:t>tambahan</a:t>
            </a:r>
            <a:r>
              <a:rPr lang="en-US" dirty="0" smtClean="0"/>
              <a:t> </a:t>
            </a:r>
            <a:r>
              <a:rPr lang="en-US" dirty="0" err="1" smtClean="0"/>
              <a:t>dari</a:t>
            </a:r>
            <a:r>
              <a:rPr lang="en-US" dirty="0" smtClean="0"/>
              <a:t> </a:t>
            </a:r>
            <a:r>
              <a:rPr lang="en-US" dirty="0" err="1" smtClean="0"/>
              <a:t>luar</a:t>
            </a:r>
            <a:r>
              <a:rPr lang="en-US" dirty="0" smtClean="0"/>
              <a:t>.</a:t>
            </a:r>
          </a:p>
          <a:p>
            <a:endParaRPr lang="en-US" dirty="0" smtClean="0"/>
          </a:p>
          <a:p>
            <a:r>
              <a:rPr lang="en-US" dirty="0" err="1" smtClean="0"/>
              <a:t>Transduser</a:t>
            </a:r>
            <a:r>
              <a:rPr lang="en-US" dirty="0" smtClean="0"/>
              <a:t> </a:t>
            </a:r>
            <a:r>
              <a:rPr lang="en-US" dirty="0" err="1" smtClean="0"/>
              <a:t>aktif</a:t>
            </a:r>
            <a:r>
              <a:rPr lang="en-US" dirty="0" smtClean="0"/>
              <a:t>, </a:t>
            </a:r>
            <a:r>
              <a:rPr lang="en-US" dirty="0" err="1" smtClean="0"/>
              <a:t>yaitu</a:t>
            </a:r>
            <a:r>
              <a:rPr lang="en-US" dirty="0" smtClean="0"/>
              <a:t> </a:t>
            </a:r>
            <a:r>
              <a:rPr lang="en-US" dirty="0" err="1" smtClean="0"/>
              <a:t>transduser</a:t>
            </a:r>
            <a:r>
              <a:rPr lang="en-US" dirty="0" smtClean="0"/>
              <a:t> yang </a:t>
            </a:r>
            <a:r>
              <a:rPr lang="en-US" dirty="0" err="1" smtClean="0"/>
              <a:t>bekerja</a:t>
            </a:r>
            <a:r>
              <a:rPr lang="en-US" dirty="0" smtClean="0"/>
              <a:t> </a:t>
            </a:r>
            <a:r>
              <a:rPr lang="en-US" dirty="0" err="1" smtClean="0"/>
              <a:t>tanpa</a:t>
            </a:r>
            <a:r>
              <a:rPr lang="en-US" dirty="0" smtClean="0"/>
              <a:t> </a:t>
            </a:r>
            <a:r>
              <a:rPr lang="en-US" dirty="0" err="1" smtClean="0"/>
              <a:t>tambahan</a:t>
            </a:r>
            <a:r>
              <a:rPr lang="en-US" dirty="0" smtClean="0"/>
              <a:t> </a:t>
            </a:r>
            <a:r>
              <a:rPr lang="en-US" dirty="0" err="1" smtClean="0"/>
              <a:t>energi</a:t>
            </a:r>
            <a:r>
              <a:rPr lang="en-US" dirty="0" smtClean="0"/>
              <a:t> </a:t>
            </a:r>
            <a:r>
              <a:rPr lang="en-US" dirty="0" err="1" smtClean="0"/>
              <a:t>dari</a:t>
            </a:r>
            <a:r>
              <a:rPr lang="en-US" dirty="0" smtClean="0"/>
              <a:t> </a:t>
            </a:r>
            <a:r>
              <a:rPr lang="en-US" dirty="0" err="1" smtClean="0"/>
              <a:t>luar</a:t>
            </a:r>
            <a:r>
              <a:rPr lang="en-US" dirty="0" smtClean="0"/>
              <a:t>, </a:t>
            </a:r>
            <a:r>
              <a:rPr lang="en-US" dirty="0" err="1" smtClean="0"/>
              <a:t>tetapi</a:t>
            </a:r>
            <a:r>
              <a:rPr lang="en-US" dirty="0" smtClean="0"/>
              <a:t> </a:t>
            </a:r>
            <a:r>
              <a:rPr lang="en-US" dirty="0" err="1" smtClean="0"/>
              <a:t>menggunakan</a:t>
            </a:r>
            <a:r>
              <a:rPr lang="en-US" dirty="0" smtClean="0"/>
              <a:t> </a:t>
            </a:r>
            <a:r>
              <a:rPr lang="en-US" dirty="0" err="1" smtClean="0"/>
              <a:t>energi</a:t>
            </a:r>
            <a:r>
              <a:rPr lang="en-US" dirty="0" smtClean="0"/>
              <a:t> yang </a:t>
            </a:r>
            <a:r>
              <a:rPr lang="en-US" dirty="0" err="1" smtClean="0"/>
              <a:t>akan</a:t>
            </a:r>
            <a:r>
              <a:rPr lang="en-US" dirty="0" smtClean="0"/>
              <a:t> </a:t>
            </a:r>
            <a:r>
              <a:rPr lang="en-US" dirty="0" err="1" smtClean="0"/>
              <a:t>diubah</a:t>
            </a:r>
            <a:r>
              <a:rPr lang="en-US" dirty="0" smtClean="0"/>
              <a:t> </a:t>
            </a:r>
            <a:r>
              <a:rPr lang="en-US" dirty="0" err="1" smtClean="0"/>
              <a:t>itu</a:t>
            </a:r>
            <a:r>
              <a:rPr lang="en-US" dirty="0" smtClean="0"/>
              <a:t> </a:t>
            </a:r>
            <a:r>
              <a:rPr lang="en-US" dirty="0" err="1" smtClean="0"/>
              <a:t>sendiri</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JENIS-JENIS SENSOR</a:t>
            </a:r>
            <a:endParaRPr lang="id-ID" dirty="0"/>
          </a:p>
        </p:txBody>
      </p:sp>
      <p:sp>
        <p:nvSpPr>
          <p:cNvPr id="3" name="Content Placeholder 2"/>
          <p:cNvSpPr>
            <a:spLocks noGrp="1"/>
          </p:cNvSpPr>
          <p:nvPr>
            <p:ph idx="1"/>
          </p:nvPr>
        </p:nvSpPr>
        <p:spPr>
          <a:xfrm>
            <a:off x="457200" y="2204864"/>
            <a:ext cx="8229600" cy="4119736"/>
          </a:xfrm>
        </p:spPr>
        <p:txBody>
          <a:bodyPr/>
          <a:lstStyle/>
          <a:p>
            <a:r>
              <a:rPr lang="id-ID" dirty="0" smtClean="0"/>
              <a:t>SENSOR CAHAYA</a:t>
            </a:r>
          </a:p>
          <a:p>
            <a:r>
              <a:rPr lang="id-ID" dirty="0" smtClean="0"/>
              <a:t>SENSOR TEKANAN</a:t>
            </a:r>
          </a:p>
          <a:p>
            <a:r>
              <a:rPr lang="id-ID" dirty="0" smtClean="0"/>
              <a:t>SENSOR PROXSIMITY</a:t>
            </a:r>
          </a:p>
          <a:p>
            <a:r>
              <a:rPr lang="id-ID" dirty="0" smtClean="0"/>
              <a:t>SENSOR ULTRASONIK</a:t>
            </a:r>
          </a:p>
          <a:p>
            <a:r>
              <a:rPr lang="id-ID" dirty="0" smtClean="0"/>
              <a:t>SENSOR KECEPATAN</a:t>
            </a:r>
          </a:p>
          <a:p>
            <a:r>
              <a:rPr lang="id-ID" dirty="0" smtClean="0"/>
              <a:t>SENSOR MAGNET</a:t>
            </a:r>
          </a:p>
          <a:p>
            <a:r>
              <a:rPr lang="id-ID" dirty="0" smtClean="0"/>
              <a:t>SENSOR SUHU</a:t>
            </a:r>
            <a:endParaRPr lang="id-ID"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fontScale="90000"/>
          </a:bodyPr>
          <a:lstStyle/>
          <a:p>
            <a:r>
              <a:rPr lang="en-US" dirty="0" err="1" smtClean="0"/>
              <a:t>Tabel</a:t>
            </a:r>
            <a:r>
              <a:rPr lang="en-US" dirty="0" smtClean="0"/>
              <a:t> </a:t>
            </a:r>
            <a:r>
              <a:rPr lang="en-US" dirty="0" err="1" smtClean="0"/>
              <a:t>pengelompokan</a:t>
            </a:r>
            <a:r>
              <a:rPr lang="en-US" dirty="0" smtClean="0"/>
              <a:t> </a:t>
            </a:r>
            <a:r>
              <a:rPr lang="en-US" dirty="0" err="1" smtClean="0"/>
              <a:t>transduser</a:t>
            </a:r>
            <a:endParaRPr lang="en-US" dirty="0"/>
          </a:p>
        </p:txBody>
      </p:sp>
      <p:sp>
        <p:nvSpPr>
          <p:cNvPr id="6" name="Content Placeholder 5"/>
          <p:cNvSpPr>
            <a:spLocks noGrp="1"/>
          </p:cNvSpPr>
          <p:nvPr>
            <p:ph idx="1"/>
          </p:nvPr>
        </p:nvSpPr>
        <p:spPr/>
        <p:txBody>
          <a:bodyPr/>
          <a:lstStyle/>
          <a:p>
            <a:r>
              <a:rPr lang="en-US" dirty="0" err="1" smtClean="0"/>
              <a:t>Transduser</a:t>
            </a:r>
            <a:endParaRPr lang="en-US" dirty="0" smtClean="0"/>
          </a:p>
          <a:p>
            <a:pPr>
              <a:buNone/>
            </a:pPr>
            <a:r>
              <a:rPr lang="en-US" dirty="0" smtClean="0"/>
              <a:t>	</a:t>
            </a:r>
            <a:r>
              <a:rPr lang="en-US" dirty="0" err="1" smtClean="0"/>
              <a:t>pasif</a:t>
            </a:r>
            <a:endParaRPr lang="en-US" dirty="0"/>
          </a:p>
        </p:txBody>
      </p:sp>
      <p:pic>
        <p:nvPicPr>
          <p:cNvPr id="11266" name="Picture 2"/>
          <p:cNvPicPr>
            <a:picLocks noChangeAspect="1" noChangeArrowheads="1"/>
          </p:cNvPicPr>
          <p:nvPr/>
        </p:nvPicPr>
        <p:blipFill>
          <a:blip r:embed="rId2" cstate="print"/>
          <a:srcRect/>
          <a:stretch>
            <a:fillRect/>
          </a:stretch>
        </p:blipFill>
        <p:spPr bwMode="auto">
          <a:xfrm>
            <a:off x="2438400" y="1475124"/>
            <a:ext cx="6615244" cy="5382876"/>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r>
              <a:rPr lang="en-US" dirty="0" err="1" smtClean="0"/>
              <a:t>Transduser</a:t>
            </a:r>
            <a:r>
              <a:rPr lang="en-US" dirty="0" smtClean="0"/>
              <a:t> </a:t>
            </a:r>
          </a:p>
          <a:p>
            <a:pPr>
              <a:buNone/>
            </a:pPr>
            <a:r>
              <a:rPr lang="en-US" dirty="0" smtClean="0"/>
              <a:t>	</a:t>
            </a:r>
            <a:r>
              <a:rPr lang="en-US" dirty="0" err="1" smtClean="0"/>
              <a:t>aktif</a:t>
            </a:r>
            <a:endParaRPr lang="en-US" dirty="0"/>
          </a:p>
        </p:txBody>
      </p:sp>
      <p:pic>
        <p:nvPicPr>
          <p:cNvPr id="10241" name="Picture 1"/>
          <p:cNvPicPr>
            <a:picLocks noChangeAspect="1" noChangeArrowheads="1"/>
          </p:cNvPicPr>
          <p:nvPr/>
        </p:nvPicPr>
        <p:blipFill>
          <a:blip r:embed="rId2" cstate="print"/>
          <a:srcRect/>
          <a:stretch>
            <a:fillRect/>
          </a:stretch>
        </p:blipFill>
        <p:spPr bwMode="auto">
          <a:xfrm>
            <a:off x="2438400" y="685800"/>
            <a:ext cx="6705600" cy="61722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551688"/>
          </a:xfrm>
        </p:spPr>
        <p:txBody>
          <a:bodyPr>
            <a:normAutofit fontScale="90000"/>
          </a:bodyPr>
          <a:lstStyle/>
          <a:p>
            <a:r>
              <a:rPr lang="en-US" dirty="0" err="1" smtClean="0"/>
              <a:t>Lanjutan</a:t>
            </a:r>
            <a:r>
              <a:rPr lang="en-US" dirty="0" smtClean="0"/>
              <a:t>…</a:t>
            </a:r>
            <a:endParaRPr lang="en-US" dirty="0"/>
          </a:p>
        </p:txBody>
      </p:sp>
      <p:pic>
        <p:nvPicPr>
          <p:cNvPr id="9217" name="Picture 1"/>
          <p:cNvPicPr>
            <a:picLocks noChangeAspect="1" noChangeArrowheads="1"/>
          </p:cNvPicPr>
          <p:nvPr/>
        </p:nvPicPr>
        <p:blipFill>
          <a:blip r:embed="rId2" cstate="print"/>
          <a:srcRect/>
          <a:stretch>
            <a:fillRect/>
          </a:stretch>
        </p:blipFill>
        <p:spPr bwMode="auto">
          <a:xfrm>
            <a:off x="1132522" y="1371600"/>
            <a:ext cx="7754621" cy="54102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Pemilihan</a:t>
            </a:r>
            <a:r>
              <a:rPr lang="en-US" b="1" dirty="0" smtClean="0"/>
              <a:t> </a:t>
            </a:r>
            <a:r>
              <a:rPr lang="en-US" b="1" dirty="0" err="1" smtClean="0"/>
              <a:t>Transduser</a:t>
            </a:r>
            <a:endParaRPr lang="en-US" dirty="0"/>
          </a:p>
        </p:txBody>
      </p:sp>
      <p:sp>
        <p:nvSpPr>
          <p:cNvPr id="3" name="Content Placeholder 2"/>
          <p:cNvSpPr>
            <a:spLocks noGrp="1"/>
          </p:cNvSpPr>
          <p:nvPr>
            <p:ph idx="1"/>
          </p:nvPr>
        </p:nvSpPr>
        <p:spPr/>
        <p:txBody>
          <a:bodyPr>
            <a:normAutofit fontScale="92500" lnSpcReduction="10000"/>
          </a:bodyPr>
          <a:lstStyle/>
          <a:p>
            <a:pPr>
              <a:lnSpc>
                <a:spcPct val="200000"/>
              </a:lnSpc>
              <a:buNone/>
            </a:pPr>
            <a:r>
              <a:rPr lang="en-US" dirty="0" smtClean="0"/>
              <a:t>	1. </a:t>
            </a:r>
            <a:r>
              <a:rPr lang="en-US" dirty="0" err="1" smtClean="0"/>
              <a:t>Kekuatan</a:t>
            </a:r>
            <a:r>
              <a:rPr lang="en-US" dirty="0" smtClean="0"/>
              <a:t/>
            </a:r>
            <a:br>
              <a:rPr lang="en-US" dirty="0" smtClean="0"/>
            </a:br>
            <a:r>
              <a:rPr lang="en-US" dirty="0" smtClean="0"/>
              <a:t>2. </a:t>
            </a:r>
            <a:r>
              <a:rPr lang="en-US" dirty="0" err="1" smtClean="0"/>
              <a:t>Linieritas</a:t>
            </a:r>
            <a:r>
              <a:rPr lang="en-US" dirty="0" smtClean="0"/>
              <a:t/>
            </a:r>
            <a:br>
              <a:rPr lang="en-US" dirty="0" smtClean="0"/>
            </a:br>
            <a:r>
              <a:rPr lang="en-US" dirty="0" smtClean="0"/>
              <a:t>3. </a:t>
            </a:r>
            <a:r>
              <a:rPr lang="en-US" dirty="0" err="1" smtClean="0"/>
              <a:t>Stabilitas</a:t>
            </a:r>
            <a:r>
              <a:rPr lang="en-US" dirty="0" smtClean="0"/>
              <a:t> </a:t>
            </a:r>
            <a:r>
              <a:rPr lang="en-US" dirty="0" err="1" smtClean="0"/>
              <a:t>tinggi</a:t>
            </a:r>
            <a:r>
              <a:rPr lang="en-US" dirty="0" smtClean="0"/>
              <a:t/>
            </a:r>
            <a:br>
              <a:rPr lang="en-US" dirty="0" smtClean="0"/>
            </a:br>
            <a:r>
              <a:rPr lang="en-US" dirty="0" smtClean="0"/>
              <a:t>4. </a:t>
            </a:r>
            <a:r>
              <a:rPr lang="en-US" dirty="0" err="1" smtClean="0"/>
              <a:t>Tanggapan</a:t>
            </a:r>
            <a:r>
              <a:rPr lang="en-US" dirty="0" smtClean="0"/>
              <a:t> </a:t>
            </a:r>
            <a:r>
              <a:rPr lang="en-US" dirty="0" err="1" smtClean="0"/>
              <a:t>dinamik</a:t>
            </a:r>
            <a:r>
              <a:rPr lang="en-US" dirty="0" smtClean="0"/>
              <a:t> yang </a:t>
            </a:r>
            <a:r>
              <a:rPr lang="en-US" dirty="0" err="1" smtClean="0"/>
              <a:t>baik</a:t>
            </a:r>
            <a:r>
              <a:rPr lang="en-US" dirty="0" smtClean="0"/>
              <a:t/>
            </a:r>
            <a:br>
              <a:rPr lang="en-US" dirty="0" smtClean="0"/>
            </a:br>
            <a:r>
              <a:rPr lang="en-US" dirty="0" smtClean="0"/>
              <a:t>5. Repeatability</a:t>
            </a:r>
            <a:br>
              <a:rPr lang="en-US" dirty="0" smtClean="0"/>
            </a:br>
            <a:r>
              <a:rPr lang="en-US" dirty="0" smtClean="0"/>
              <a:t>6. </a:t>
            </a:r>
            <a:r>
              <a:rPr lang="en-US" dirty="0" err="1" smtClean="0"/>
              <a:t>Harga</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sensor </a:t>
            </a:r>
            <a:r>
              <a:rPr lang="en-US" dirty="0" err="1" smtClean="0"/>
              <a:t>dalam</a:t>
            </a:r>
            <a:r>
              <a:rPr lang="en-US" dirty="0" smtClean="0"/>
              <a:t> </a:t>
            </a:r>
            <a:r>
              <a:rPr lang="en-US" dirty="0" err="1" smtClean="0"/>
              <a:t>rangkaian</a:t>
            </a:r>
            <a:endParaRPr lang="en-US" dirty="0"/>
          </a:p>
        </p:txBody>
      </p:sp>
      <p:sp>
        <p:nvSpPr>
          <p:cNvPr id="3" name="Content Placeholder 2"/>
          <p:cNvSpPr>
            <a:spLocks noGrp="1"/>
          </p:cNvSpPr>
          <p:nvPr>
            <p:ph idx="1"/>
          </p:nvPr>
        </p:nvSpPr>
        <p:spPr/>
        <p:txBody>
          <a:bodyPr/>
          <a:lstStyle/>
          <a:p>
            <a:r>
              <a:rPr lang="en-US" dirty="0" smtClean="0"/>
              <a:t>Sensor LDR</a:t>
            </a:r>
            <a:endParaRPr lang="en-US" dirty="0"/>
          </a:p>
        </p:txBody>
      </p:sp>
      <p:pic>
        <p:nvPicPr>
          <p:cNvPr id="7170" name="Picture 2" descr="http://mcafif.files.wordpress.com/2008/06/gambar-rangkaian-sensor-dengan-menngunakan-ldr1.jpg?w=260&amp;h=258"/>
          <p:cNvPicPr>
            <a:picLocks noChangeAspect="1" noChangeArrowheads="1"/>
          </p:cNvPicPr>
          <p:nvPr/>
        </p:nvPicPr>
        <p:blipFill>
          <a:blip r:embed="rId2" cstate="print"/>
          <a:srcRect/>
          <a:stretch>
            <a:fillRect/>
          </a:stretch>
        </p:blipFill>
        <p:spPr bwMode="auto">
          <a:xfrm>
            <a:off x="2667000" y="2514600"/>
            <a:ext cx="3381152" cy="36576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r>
              <a:rPr lang="en-US" dirty="0" smtClean="0"/>
              <a:t>Sensor photodiode</a:t>
            </a:r>
            <a:endParaRPr lang="en-US" dirty="0"/>
          </a:p>
        </p:txBody>
      </p:sp>
      <p:pic>
        <p:nvPicPr>
          <p:cNvPr id="6146" name="Picture 2" descr="http://mcafif.files.wordpress.com/2008/06/gambar-rangkaian-sensor-dengan-menggunakan-photodioda.jpg?w=276&amp;h=268"/>
          <p:cNvPicPr>
            <a:picLocks noChangeAspect="1" noChangeArrowheads="1"/>
          </p:cNvPicPr>
          <p:nvPr/>
        </p:nvPicPr>
        <p:blipFill>
          <a:blip r:embed="rId2" cstate="print"/>
          <a:srcRect/>
          <a:stretch>
            <a:fillRect/>
          </a:stretch>
        </p:blipFill>
        <p:spPr bwMode="auto">
          <a:xfrm>
            <a:off x="2057400" y="1600200"/>
            <a:ext cx="4267200" cy="4731026"/>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r>
              <a:rPr lang="en-US" dirty="0" smtClean="0"/>
              <a:t>Sensor </a:t>
            </a:r>
            <a:r>
              <a:rPr lang="en-US" dirty="0" err="1" smtClean="0"/>
              <a:t>suara</a:t>
            </a:r>
            <a:endParaRPr lang="en-US" dirty="0"/>
          </a:p>
        </p:txBody>
      </p:sp>
      <p:sp>
        <p:nvSpPr>
          <p:cNvPr id="5122" name="AutoShape 2" descr="data:image/png;base64,iVBORw0KGgoAAAANSUhEUgAAASoAAACpCAMAAACrt4DfAAAAhFBMVEX///8AAABSUlKvr6/Hx8fBwcH4+Pi2trZvb2/19fVzc3N2dnZWVlb8/Pzv7++4uLhkZGTV1dXo6OhbW1tnZ2fd3d2hoaHKysrg4OCnp6eHh4fX19eVlZVeXl59fX3Pz8+NjY1FRUVEREQ6OjqKioozMzMgICAqKioUFBQQEBAlJSUdHR1QUB06AAAMiklEQVR4nO2diWKiOhSGDyA7YYkStshSbTtz+/7vdxNAi5U4VC1C5R8HZdHg1+Tk5GQRYNGiRYsWLVo0I2Gqs21kHvYp5QdDtvH4rlasHnRjj1dVneyaeagqAClu98ssSwH4IdjxfTc1Rr7BqciVdEVym9dx2TypHoR/NiiVqcZIAsjsYO6CA64tJ+7HW+rma4IedsuPUsqyS1LWL3WrSvnzKikA9qa+AhKwUpfuOaqQxAnQENKMWhCWamZe+NDfKfKC0C6pX5pRyrOXCbhkCF1drVGZrslRga9HDarSAOSuvAfe86NEJYm0L12VbbS9rjDDnSYh8QgzWNTz6vOmxWy9otM4NaJVopbPl6uY3aan+67K8hLEK8jU2rSran0Y8TowUF0UhwEUqjvyXU5CnvroO5iNFlSDtaAarAXVYC2oBmtBNVgLqsFSF1RDtaAaLONZgyrfliFJ9qPv4Va5K5XrfCs43Dk54JL2wGojMdF/382ktbI9nanedLded3v9yXbr/wpUyijJbCVpM0pCP6iRUIHvj5POD2osVL/AWVhQDdZYqH5Bw2ZBNVgLqsFabNVgjYJKchxZdpy/IyT1gxoF1bp5ckZI6gc1CqqWkTxCUj+o0VFZsiNjvJFHspF31Pio2P8qQOBrIyR8V42OyparSgNtN7+RGw/IVUVNaTO7oVOjozI0eAHFBH9B1acuqj1DlIJRFSOke18tzsJgLagGa0E1WOOjMlnDWU09YAnjaITE7yPXNT1iujcNI9Rc/n7TvVShdVGhFwpBYiqBA1o+n1pQSvO0zFPpls/IrdwuwjInF67pokpiCoUCeuS7c4o0tL0oN3U78U7jHUZgXBgMfFIAGaooYah25P2WdH9YYZZhVliOX6q1szf1O6Xy+yt7QvmFNt0ZKgW81XrSUZkPQmkI8jEgeQ9UNsS87JX4wjUnqMI9YEqpWwHQ7JaUf1QOHz+fkuOkKP/k6TpZJkdgX6waTlAhdqnLcjfmVcItKf+oPgwpAdDvmqsSVvBKdbNxhhbAecjhVuLOqIal201uFmLmgTXolSOqexTAIZphbD2pHeQgPOzfI1cVzI1MEgRFkgH7G+C455o/Sq0/t6TzYN0BVSiZQKMiDZOCYJF9j6KipEU0n2bMuW4vgFqS1zWgE6mghFu0E12oznwu8j0KIEPFbJC/8iAJXxOhAz7LjngNAW+l8v93cUHrXLXmqDL5MDH5XHNDRSiYdFMiVhPWfui2OXwTKtb2I6paxolKXBlQKvAqZzZmIaGUx6f0aA2kDm3fI1cFLHvqOoJAD4HZbSxo4JzmKq8Beika8VhpTUtVLxy9ibu0js4YwzRPUbXrK6xHSPhKhS2q98yrK6R7FMCB6kU14UHHYVMAV07tuN+jACLZd7i6263jyGcWa265CrMWoPKSQMqo8Vu/vQBqVu/h8sxnpyd2qUW1PbnELC4Fch6s9q96S67qnzlzFr1KJKnb39GiOklYq/ZSX6toGrq+AGpmI7d/QlYZHi6ohRI+cSRBx/28QeWgz2tgR0GVJrsERVsArrCulW3VMvLe09Rvzzeyd9Lfv9LueMx+b1B9dK6y3xmm9WRjfZJl2LZhXdFjczTIAlv1pQDiP5L05p6dP/kbJX/Mqh/8FIQ0pCZs8/13HqJ0mqAAfrVV2ttbN5XeGlB5mfbcLmHvcsQd+kxUIA5fEr0mhP07Pkj9SKqzuuw0stBn1icvEaqMhCTDwirpGNDMgi/K6sdZRu31q7Zfr5q0BKhQ/S3KJOw9e0WYfG4uaI9EqJqyQUWovp0fTlHlX1CpeXs6+byG35g6JedBhIqZa4TEqL7do3CKymwK6AFEpLjKCjSWYsW2Lk+Zv2T1a/yPgSNjSmSrMPEYJyGqGwvgF3HwflZCVL2pmyTX+ZiG9ccK4l3qljadSNYS1oChykx6LLrLb9ddF0N7vCBuMgqRugW7AJ+PlAm4G5JqSjSZ7vorh6LdN1dZrOzlDFXibWGDwWGoaMHNYW6ygrmg6silhGKTEsPbBRYlhO2vi4+AoaIxOzWR1s6VqG4pgJ5Tgvby0j2LA8zHfCAzdi3EnDIcalro1iv14mAipHpQRWuH53j82uzmst+ThW7IVZ4O4aoEeOm/cLrx9nNUVf0IScW9HKSnvW+7AdVhMWMBqunqHJVcPzRextbM2tLK6TGrNxTAlrKoF2y6EqE6PFtp77ipb+cq44iK+WpuCGTCwWGBzlG9tGVD5mUltfv/+v9Glax9f30Y0KH70efH0HVu2tKmv2RPWOeozBeZTxiCkpn2HSak1wu9XABRaDfTjZSKOUVu+DLzsR2NfsSvKumx3YYJTaYdsRusH0Cl7rpllqjS/MxSr+7vguIUzAOcWPXD9icM5i8hKr22USjpP3shV+1DKFo/0iD13Nvii1tJLL6AOEQNUDfPrVnMoxSiakYqIkH2EcereNSuqAG7dhuWan4e46gk0ngUNJMyHrcywxKZs5gdL0SVN6j6O6/EUVDMLTpHVZD8aLIw6bIgQR0wVpKAc/VDX5lHBVmIJvG3qATdqcIC6PHPKxSQla6Pn3Yte4sKkow/56FViAKIkxKWJIGdaFH19/OZlahZovCPCz6+lFulO7iYZA0qhix3kRzOw5fIPv6IWF1CZcrSrt8DaLpQi742+FEhLQnKQqABBJS8zwQV4cMuctDO9WnWe869snd9uD3v0lyDXY+is3rzpMDi2OQz7bgxx66L5tFujv6yXJUbPbLemgbNh3V+zmagJKnvXYbxzq63ztfGmdP0GoECSRLY9fRCDUikv1J/a7e5Prucq2YqVeBjXq4Bk13Z/65m5nbx9UMFo0DmpX/5Vd/9jir/LbvA15u9oA1LpL+hGXhvVHVgOEiDHW+74MOvtz0Fqm+P6NtoTQEkvguK1IxyOyuQs5QQlfU9VCk3827RtI1rNIhSSfqvOTnd4bDfkBBVO6pioNNjY2wDvHFEjFVQ5yIkt4usWxMZdHCj7rMmDLdFeE9CjsgkrU1XGv8W6fNwx7vKmHNo+F+aMfdBxYf0431rk7Bas3FfJbmIFDtdzSLEciLdQwhBUtGu5bgPqqQIK9aaOZjvbFfENR8T67uX6fYXC3VYNCDe658H77QoU0IUKeuEOxNKuGjJ0szovOYCMnnHCFonKnmv9auCIMNgdioBzMfQNvuxJ4zZTFR6ZzDKMV+NtDK2JYimTlQdVJ+dKOehpR+RYNrSVOV1Qtjmu+PLsi878lWrvrpuPeTVrAe1ItesjwAfFCKQOS9U3Vx120QEkuehzbJjhdOcaCTf45Vts09PhZXdnFHdNBGB+WbGXtHBwQisbA9ZUs9bJUTY1psZqm4BvHXORkjSuGRZE1W6S2Pdq5c4s+Pfgup+BRACCramZLzj1NZiaiusVb1W8tQRtfbmjEpy5FrVNd2VvJPFMrV8q2OwWcMvUFgmlVEoGA0Js0PVLYDHzqarnIWtYSSKyYe4pn4GkcPIbXmJjoVu+cxQdXLVZ+/TSC7obFF1hqYsqPp0KIA46bg/C6o+6TUqxSm7lnxB1aeor8ZbUA3WgmqwFlSDtaAarGdGZWKM0WdT7BipNftnSz8zqtLep+H+uHucny+YKfXUqMx69XdZ1oBUKpUiGhSm7Lh/+8Muz4yKvjhVSJw43qkqeNiH1wRe43AtmAH8zKhKhiQmRpKo9fgdn4/Gf1WSYN8/bueZUe1DTYupwYyT6iElduq1YAHR8+Xvaj0zKtXKN9iDjaGBslHB4FEEc2OA1x92e2ZU39SCarCeGhU35qF71hNa9PcQPDUq5hy4UnZW3+VLDXimF6pF/4WOuZGV2LCBynvYkcot9UpBRM7R+1oOzXzbRtefGtV2tVor2Yb5V1HsoPo3m3YxbGlSr3tU6LwfKrHof00ue2pU65VqMVQUA2p/3iriv0jAvHWDLxGls1bhNlm5cdN8vgbVFZNCp4mqgi2QbL1SvDQsmePuEfxOPCXF4GPqJSFflSNQvLIx81egyqXXb48smyaqADLAZgCRamp8YTM1BIdViKHGj6sBO88ehdpa+ZV++dPOlUuS9PLd4dWiib2T04X1brPK2crssV7zx9bhj3rk1fHx5bwvSe+StD6cPDt/+v7jyRmOnb1dfLrl/H5f+jGikryQGqjfMLlvJM1rPd2HakE1WPNa+/uhWnLVYM1rmfSHaimA/xRqBM7x1aJ+rbabRlb7vNisRXdQXPFJTDJvAcvy4rMvupcCec3lPGVQZdGPydzTchaLUz5eKIzjmc3aXrRo0aJFv0//A0bwtk+UjjPRAAAAAElFTkSuQmC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4" name="AutoShape 4" descr="data:image/png;base64,iVBORw0KGgoAAAANSUhEUgAAASoAAACpCAMAAACrt4DfAAAAhFBMVEX///8AAABSUlKvr6/Hx8fBwcH4+Pi2trZvb2/19fVzc3N2dnZWVlb8/Pzv7++4uLhkZGTV1dXo6OhbW1tnZ2fd3d2hoaHKysrg4OCnp6eHh4fX19eVlZVeXl59fX3Pz8+NjY1FRUVEREQ6OjqKioozMzMgICAqKioUFBQQEBAlJSUdHR1QUB06AAAMiklEQVR4nO2diWKiOhSGDyA7YYkStshSbTtz+/7vdxNAi5U4VC1C5R8HZdHg1+Tk5GQRYNGiRYsWLVo0I2Gqs21kHvYp5QdDtvH4rlasHnRjj1dVneyaeagqAClu98ssSwH4IdjxfTc1Rr7BqciVdEVym9dx2TypHoR/NiiVqcZIAsjsYO6CA64tJ+7HW+rma4IedsuPUsqyS1LWL3WrSvnzKikA9qa+AhKwUpfuOaqQxAnQENKMWhCWamZe+NDfKfKC0C6pX5pRyrOXCbhkCF1drVGZrslRga9HDarSAOSuvAfe86NEJYm0L12VbbS9rjDDnSYh8QgzWNTz6vOmxWy9otM4NaJVopbPl6uY3aan+67K8hLEK8jU2rSran0Y8TowUF0UhwEUqjvyXU5CnvroO5iNFlSDtaAarAXVYC2oBmtBNVgLqsFSF1RDtaAaLONZgyrfliFJ9qPv4Va5K5XrfCs43Dk54JL2wGojMdF/382ktbI9nanedLded3v9yXbr/wpUyijJbCVpM0pCP6iRUIHvj5POD2osVL/AWVhQDdZYqH5Bw2ZBNVgLqsFabNVgjYJKchxZdpy/IyT1gxoF1bp5ckZI6gc1CqqWkTxCUj+o0VFZsiNjvJFHspF31Pio2P8qQOBrIyR8V42OyparSgNtN7+RGw/IVUVNaTO7oVOjozI0eAHFBH9B1acuqj1DlIJRFSOke18tzsJgLagGa0E1WOOjMlnDWU09YAnjaITE7yPXNT1iujcNI9Rc/n7TvVShdVGhFwpBYiqBA1o+n1pQSvO0zFPpls/IrdwuwjInF67pokpiCoUCeuS7c4o0tL0oN3U78U7jHUZgXBgMfFIAGaooYah25P2WdH9YYZZhVliOX6q1szf1O6Xy+yt7QvmFNt0ZKgW81XrSUZkPQmkI8jEgeQ9UNsS87JX4wjUnqMI9YEqpWwHQ7JaUf1QOHz+fkuOkKP/k6TpZJkdgX6waTlAhdqnLcjfmVcItKf+oPgwpAdDvmqsSVvBKdbNxhhbAecjhVuLOqIal201uFmLmgTXolSOqexTAIZphbD2pHeQgPOzfI1cVzI1MEgRFkgH7G+C455o/Sq0/t6TzYN0BVSiZQKMiDZOCYJF9j6KipEU0n2bMuW4vgFqS1zWgE6mghFu0E12oznwu8j0KIEPFbJC/8iAJXxOhAz7LjngNAW+l8v93cUHrXLXmqDL5MDH5XHNDRSiYdFMiVhPWfui2OXwTKtb2I6paxolKXBlQKvAqZzZmIaGUx6f0aA2kDm3fI1cFLHvqOoJAD4HZbSxo4JzmKq8Beika8VhpTUtVLxy9ibu0js4YwzRPUbXrK6xHSPhKhS2q98yrK6R7FMCB6kU14UHHYVMAV07tuN+jACLZd7i6263jyGcWa265CrMWoPKSQMqo8Vu/vQBqVu/h8sxnpyd2qUW1PbnELC4Fch6s9q96S67qnzlzFr1KJKnb39GiOklYq/ZSX6toGrq+AGpmI7d/QlYZHi6ohRI+cSRBx/28QeWgz2tgR0GVJrsERVsArrCulW3VMvLe09Rvzzeyd9Lfv9LueMx+b1B9dK6y3xmm9WRjfZJl2LZhXdFjczTIAlv1pQDiP5L05p6dP/kbJX/Mqh/8FIQ0pCZs8/13HqJ0mqAAfrVV2ttbN5XeGlB5mfbcLmHvcsQd+kxUIA5fEr0mhP07Pkj9SKqzuuw0stBn1icvEaqMhCTDwirpGNDMgi/K6sdZRu31q7Zfr5q0BKhQ/S3KJOw9e0WYfG4uaI9EqJqyQUWovp0fTlHlX1CpeXs6+byG35g6JedBhIqZa4TEqL7do3CKymwK6AFEpLjKCjSWYsW2Lk+Zv2T1a/yPgSNjSmSrMPEYJyGqGwvgF3HwflZCVL2pmyTX+ZiG9ccK4l3qljadSNYS1oChykx6LLrLb9ddF0N7vCBuMgqRugW7AJ+PlAm4G5JqSjSZ7vorh6LdN1dZrOzlDFXibWGDwWGoaMHNYW6ygrmg6silhGKTEsPbBRYlhO2vi4+AoaIxOzWR1s6VqG4pgJ5Tgvby0j2LA8zHfCAzdi3EnDIcalro1iv14mAipHpQRWuH53j82uzmst+ThW7IVZ4O4aoEeOm/cLrx9nNUVf0IScW9HKSnvW+7AdVhMWMBqunqHJVcPzRextbM2tLK6TGrNxTAlrKoF2y6EqE6PFtp77ipb+cq44iK+WpuCGTCwWGBzlG9tGVD5mUltfv/+v9Glax9f30Y0KH70efH0HVu2tKmv2RPWOeozBeZTxiCkpn2HSak1wu9XABRaDfTjZSKOUVu+DLzsR2NfsSvKumx3YYJTaYdsRusH0Cl7rpllqjS/MxSr+7vguIUzAOcWPXD9icM5i8hKr22USjpP3shV+1DKFo/0iD13Nvii1tJLL6AOEQNUDfPrVnMoxSiakYqIkH2EcereNSuqAG7dhuWan4e46gk0ngUNJMyHrcywxKZs5gdL0SVN6j6O6/EUVDMLTpHVZD8aLIw6bIgQR0wVpKAc/VDX5lHBVmIJvG3qATdqcIC6PHPKxSQla6Pn3Yte4sKkow/56FViAKIkxKWJIGdaFH19/OZlahZovCPCz6+lFulO7iYZA0qhix3kRzOw5fIPv6IWF1CZcrSrt8DaLpQi742+FEhLQnKQqABBJS8zwQV4cMuctDO9WnWe869snd9uD3v0lyDXY+is3rzpMDi2OQz7bgxx66L5tFujv6yXJUbPbLemgbNh3V+zmagJKnvXYbxzq63ztfGmdP0GoECSRLY9fRCDUikv1J/a7e5Prucq2YqVeBjXq4Bk13Z/65m5nbx9UMFo0DmpX/5Vd/9jir/LbvA15u9oA1LpL+hGXhvVHVgOEiDHW+74MOvtz0Fqm+P6NtoTQEkvguK1IxyOyuQs5QQlfU9VCk3827RtI1rNIhSSfqvOTnd4bDfkBBVO6pioNNjY2wDvHFEjFVQ5yIkt4usWxMZdHCj7rMmDLdFeE9CjsgkrU1XGv8W6fNwx7vKmHNo+F+aMfdBxYf0431rk7Bas3FfJbmIFDtdzSLEciLdQwhBUtGu5bgPqqQIK9aaOZjvbFfENR8T67uX6fYXC3VYNCDe658H77QoU0IUKeuEOxNKuGjJ0szovOYCMnnHCFonKnmv9auCIMNgdioBzMfQNvuxJ4zZTFR6ZzDKMV+NtDK2JYimTlQdVJ+dKOehpR+RYNrSVOV1Qtjmu+PLsi878lWrvrpuPeTVrAe1ItesjwAfFCKQOS9U3Vx120QEkuehzbJjhdOcaCTf45Vts09PhZXdnFHdNBGB+WbGXtHBwQisbA9ZUs9bJUTY1psZqm4BvHXORkjSuGRZE1W6S2Pdq5c4s+Pfgup+BRACCramZLzj1NZiaiusVb1W8tQRtfbmjEpy5FrVNd2VvJPFMrV8q2OwWcMvUFgmlVEoGA0Js0PVLYDHzqarnIWtYSSKyYe4pn4GkcPIbXmJjoVu+cxQdXLVZ+/TSC7obFF1hqYsqPp0KIA46bg/C6o+6TUqxSm7lnxB1aeor8ZbUA3WgmqwFlSDtaAarGdGZWKM0WdT7BipNftnSz8zqtLep+H+uHucny+YKfXUqMx69XdZ1oBUKpUiGhSm7Lh/+8Muz4yKvjhVSJw43qkqeNiH1wRe43AtmAH8zKhKhiQmRpKo9fgdn4/Gf1WSYN8/bueZUe1DTYupwYyT6iElduq1YAHR8+Xvaj0zKtXKN9iDjaGBslHB4FEEc2OA1x92e2ZU39SCarCeGhU35qF71hNa9PcQPDUq5hy4UnZW3+VLDXimF6pF/4WOuZGV2LCBynvYkcot9UpBRM7R+1oOzXzbRtefGtV2tVor2Yb5V1HsoPo3m3YxbGlSr3tU6LwfKrHof00ue2pU65VqMVQUA2p/3iriv0jAvHWDLxGls1bhNlm5cdN8vgbVFZNCp4mqgi2QbL1SvDQsmePuEfxOPCXF4GPqJSFflSNQvLIx81egyqXXb48smyaqADLAZgCRamp8YTM1BIdViKHGj6sBO88ehdpa+ZV++dPOlUuS9PLd4dWiib2T04X1brPK2crssV7zx9bhj3rk1fHx5bwvSe+StD6cPDt/+v7jyRmOnb1dfLrl/H5f+jGikryQGqjfMLlvJM1rPd2HakE1WPNa+/uhWnLVYM1rmfSHaimA/xRqBM7x1aJ+rbabRlb7vNisRXdQXPFJTDJvAcvy4rMvupcCec3lPGVQZdGPydzTchaLUz5eKIzjmc3aXrRo0aJFv0//A0bwtk+UjjPRAAAAAElFTkSuQmC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26" name="Picture 6" descr="http://t0.gstatic.com/images?q=tbn:ANd9GcSVVCWEf1T8zlUMxghniEwq-6XloEKBMBcmfBcgIuDs5JPRcm2elQ"/>
          <p:cNvPicPr>
            <a:picLocks noChangeAspect="1" noChangeArrowheads="1"/>
          </p:cNvPicPr>
          <p:nvPr/>
        </p:nvPicPr>
        <p:blipFill>
          <a:blip r:embed="rId2" cstate="print"/>
          <a:srcRect/>
          <a:stretch>
            <a:fillRect/>
          </a:stretch>
        </p:blipFill>
        <p:spPr bwMode="auto">
          <a:xfrm>
            <a:off x="990600" y="1524000"/>
            <a:ext cx="6986949" cy="39624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r>
              <a:rPr lang="en-US" dirty="0" err="1" smtClean="0"/>
              <a:t>Rangkaian</a:t>
            </a:r>
            <a:r>
              <a:rPr lang="en-US" dirty="0" smtClean="0"/>
              <a:t> sensor </a:t>
            </a:r>
            <a:r>
              <a:rPr lang="en-US" dirty="0" err="1" smtClean="0"/>
              <a:t>arus</a:t>
            </a:r>
            <a:r>
              <a:rPr lang="en-US" dirty="0" smtClean="0"/>
              <a:t> </a:t>
            </a:r>
            <a:r>
              <a:rPr lang="en-US" dirty="0" err="1" smtClean="0"/>
              <a:t>dan</a:t>
            </a:r>
            <a:r>
              <a:rPr lang="en-US" dirty="0" smtClean="0"/>
              <a:t> </a:t>
            </a:r>
            <a:r>
              <a:rPr lang="en-US" dirty="0" err="1" smtClean="0"/>
              <a:t>tegangan</a:t>
            </a:r>
            <a:endParaRPr lang="en-US" dirty="0"/>
          </a:p>
        </p:txBody>
      </p:sp>
      <p:pic>
        <p:nvPicPr>
          <p:cNvPr id="4098" name="Picture 2" descr="http://dc382.4shared.com/doc/dD29QmXc/preview_html_m118e2be5.jpg"/>
          <p:cNvPicPr>
            <a:picLocks noChangeAspect="1" noChangeArrowheads="1"/>
          </p:cNvPicPr>
          <p:nvPr/>
        </p:nvPicPr>
        <p:blipFill>
          <a:blip r:embed="rId2" cstate="print"/>
          <a:srcRect/>
          <a:stretch>
            <a:fillRect/>
          </a:stretch>
        </p:blipFill>
        <p:spPr bwMode="auto">
          <a:xfrm>
            <a:off x="803616" y="1447800"/>
            <a:ext cx="7349784" cy="51816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TUGAS</a:t>
            </a:r>
            <a:endParaRPr lang="en-US" dirty="0"/>
          </a:p>
        </p:txBody>
      </p:sp>
      <p:sp>
        <p:nvSpPr>
          <p:cNvPr id="3" name="Content Placeholder 2"/>
          <p:cNvSpPr>
            <a:spLocks noGrp="1"/>
          </p:cNvSpPr>
          <p:nvPr>
            <p:ph idx="1"/>
          </p:nvPr>
        </p:nvSpPr>
        <p:spPr>
          <a:xfrm>
            <a:off x="457200" y="2057400"/>
            <a:ext cx="8229600" cy="4267200"/>
          </a:xfrm>
        </p:spPr>
        <p:txBody>
          <a:bodyPr>
            <a:normAutofit/>
          </a:bodyPr>
          <a:lstStyle/>
          <a:p>
            <a:pPr marL="514350" indent="-514350">
              <a:buNone/>
            </a:pPr>
            <a:r>
              <a:rPr lang="en-US" dirty="0" smtClean="0"/>
              <a:t>1. </a:t>
            </a:r>
            <a:r>
              <a:rPr lang="en-US" dirty="0" err="1" smtClean="0"/>
              <a:t>Apa</a:t>
            </a:r>
            <a:r>
              <a:rPr lang="en-US" dirty="0" smtClean="0"/>
              <a:t> </a:t>
            </a:r>
            <a:r>
              <a:rPr lang="en-US" dirty="0" err="1" smtClean="0"/>
              <a:t>bedanya</a:t>
            </a:r>
            <a:r>
              <a:rPr lang="en-US" dirty="0" smtClean="0"/>
              <a:t> sensor </a:t>
            </a:r>
            <a:r>
              <a:rPr lang="en-US" dirty="0" err="1" smtClean="0"/>
              <a:t>dan</a:t>
            </a:r>
            <a:r>
              <a:rPr lang="en-US" dirty="0" smtClean="0"/>
              <a:t> </a:t>
            </a:r>
            <a:r>
              <a:rPr lang="en-US" dirty="0" err="1" smtClean="0"/>
              <a:t>transduser</a:t>
            </a:r>
            <a:r>
              <a:rPr lang="en-US" dirty="0" smtClean="0"/>
              <a:t>?</a:t>
            </a:r>
          </a:p>
          <a:p>
            <a:pPr marL="514350" indent="-514350">
              <a:buNone/>
            </a:pPr>
            <a:r>
              <a:rPr lang="en-US" dirty="0" smtClean="0"/>
              <a:t>2. </a:t>
            </a:r>
            <a:r>
              <a:rPr lang="en-US" dirty="0" err="1" smtClean="0"/>
              <a:t>Sebutkan</a:t>
            </a:r>
            <a:r>
              <a:rPr lang="en-US" dirty="0" smtClean="0"/>
              <a:t> </a:t>
            </a:r>
            <a:r>
              <a:rPr lang="en-US" dirty="0" err="1" smtClean="0"/>
              <a:t>macam-macam</a:t>
            </a:r>
            <a:r>
              <a:rPr lang="en-US" dirty="0" smtClean="0"/>
              <a:t> sensor yang </a:t>
            </a:r>
            <a:r>
              <a:rPr lang="en-US" dirty="0" err="1" smtClean="0"/>
              <a:t>sering</a:t>
            </a:r>
            <a:r>
              <a:rPr lang="en-US" dirty="0" smtClean="0"/>
              <a:t> </a:t>
            </a:r>
            <a:r>
              <a:rPr lang="en-US" dirty="0" err="1" smtClean="0"/>
              <a:t>digunakan</a:t>
            </a:r>
            <a:r>
              <a:rPr lang="en-US" dirty="0" smtClean="0"/>
              <a:t> </a:t>
            </a:r>
            <a:r>
              <a:rPr lang="en-US" dirty="0" err="1" smtClean="0"/>
              <a:t>di</a:t>
            </a:r>
            <a:r>
              <a:rPr lang="en-US" dirty="0" smtClean="0"/>
              <a:t> </a:t>
            </a:r>
            <a:r>
              <a:rPr lang="en-US" dirty="0" err="1" smtClean="0"/>
              <a:t>bidang</a:t>
            </a:r>
            <a:r>
              <a:rPr lang="en-US" dirty="0" smtClean="0"/>
              <a:t> </a:t>
            </a:r>
            <a:r>
              <a:rPr lang="en-US" dirty="0" err="1" smtClean="0"/>
              <a:t>elektronika</a:t>
            </a:r>
            <a:r>
              <a:rPr lang="en-US" dirty="0" smtClean="0"/>
              <a:t>?</a:t>
            </a:r>
          </a:p>
          <a:p>
            <a:pPr marL="514350" indent="-514350">
              <a:buNone/>
            </a:pPr>
            <a:r>
              <a:rPr lang="en-US" dirty="0" smtClean="0"/>
              <a:t>3. </a:t>
            </a:r>
            <a:r>
              <a:rPr lang="en-US" dirty="0" err="1" smtClean="0"/>
              <a:t>Apa</a:t>
            </a:r>
            <a:r>
              <a:rPr lang="en-US" dirty="0" smtClean="0"/>
              <a:t> </a:t>
            </a:r>
            <a:r>
              <a:rPr lang="en-US" dirty="0" err="1" smtClean="0"/>
              <a:t>definisi</a:t>
            </a:r>
            <a:r>
              <a:rPr lang="en-US" dirty="0" smtClean="0"/>
              <a:t> </a:t>
            </a:r>
            <a:r>
              <a:rPr lang="en-US" dirty="0" err="1" smtClean="0"/>
              <a:t>dari</a:t>
            </a:r>
            <a:r>
              <a:rPr lang="en-US" dirty="0" smtClean="0"/>
              <a:t> :</a:t>
            </a:r>
          </a:p>
          <a:p>
            <a:pPr marL="514350" indent="-514350">
              <a:buNone/>
            </a:pPr>
            <a:r>
              <a:rPr lang="en-US" dirty="0" smtClean="0"/>
              <a:t>	a. sensor</a:t>
            </a:r>
          </a:p>
          <a:p>
            <a:pPr marL="514350" indent="-514350">
              <a:buNone/>
            </a:pPr>
            <a:r>
              <a:rPr lang="en-US" dirty="0" smtClean="0"/>
              <a:t>	b. </a:t>
            </a:r>
            <a:r>
              <a:rPr lang="en-US" dirty="0" err="1" smtClean="0"/>
              <a:t>transduser</a:t>
            </a:r>
            <a:endParaRPr lang="en-US" dirty="0" smtClean="0"/>
          </a:p>
          <a:p>
            <a:pPr marL="514350" indent="-514350">
              <a:buNone/>
            </a:pPr>
            <a:r>
              <a:rPr lang="en-US" dirty="0" smtClean="0"/>
              <a:t>4. </a:t>
            </a:r>
            <a:r>
              <a:rPr lang="en-US" dirty="0" err="1" smtClean="0"/>
              <a:t>Sebutkan</a:t>
            </a:r>
            <a:r>
              <a:rPr lang="en-US" dirty="0" smtClean="0"/>
              <a:t> </a:t>
            </a:r>
            <a:r>
              <a:rPr lang="en-US" dirty="0" err="1" smtClean="0"/>
              <a:t>macam-macam</a:t>
            </a:r>
            <a:r>
              <a:rPr lang="en-US" dirty="0" smtClean="0"/>
              <a:t> </a:t>
            </a:r>
            <a:r>
              <a:rPr lang="en-US" dirty="0" err="1" smtClean="0"/>
              <a:t>transduser</a:t>
            </a:r>
            <a:r>
              <a:rPr lang="en-US" dirty="0" smtClean="0"/>
              <a:t>?</a:t>
            </a:r>
          </a:p>
          <a:p>
            <a:pPr marL="514350" indent="-514350">
              <a:buNone/>
            </a:pPr>
            <a:r>
              <a:rPr lang="en-US" dirty="0" smtClean="0"/>
              <a:t>5. </a:t>
            </a:r>
            <a:r>
              <a:rPr lang="en-US" dirty="0" err="1" smtClean="0"/>
              <a:t>Dalam</a:t>
            </a:r>
            <a:r>
              <a:rPr lang="en-US" dirty="0" smtClean="0"/>
              <a:t> </a:t>
            </a:r>
            <a:r>
              <a:rPr lang="en-US" dirty="0" err="1" smtClean="0"/>
              <a:t>rangkaian</a:t>
            </a:r>
            <a:r>
              <a:rPr lang="en-US" dirty="0" smtClean="0"/>
              <a:t> </a:t>
            </a:r>
            <a:r>
              <a:rPr lang="en-US" dirty="0" err="1" smtClean="0"/>
              <a:t>apa</a:t>
            </a:r>
            <a:r>
              <a:rPr lang="en-US" dirty="0" smtClean="0"/>
              <a:t> </a:t>
            </a:r>
            <a:r>
              <a:rPr lang="en-US" dirty="0" err="1" smtClean="0"/>
              <a:t>saja</a:t>
            </a:r>
            <a:r>
              <a:rPr lang="en-US" dirty="0" smtClean="0"/>
              <a:t> sensor </a:t>
            </a:r>
            <a:r>
              <a:rPr lang="en-US" dirty="0" err="1" smtClean="0"/>
              <a:t>digunakan</a:t>
            </a:r>
            <a:r>
              <a:rPr lang="en-US" dirty="0" smtClean="0"/>
              <a:t>?</a:t>
            </a:r>
          </a:p>
          <a:p>
            <a:pPr marL="514350" indent="-514350">
              <a:buNone/>
            </a:pPr>
            <a:r>
              <a:rPr lang="en-US" dirty="0" smtClean="0"/>
              <a:t>	</a:t>
            </a:r>
          </a:p>
          <a:p>
            <a:pPr marL="514350" indent="-514350">
              <a:buAutoNum type="arabicPeriod"/>
            </a:pPr>
            <a:endParaRPr lang="en-US" dirty="0" smtClean="0"/>
          </a:p>
          <a:p>
            <a:pPr marL="514350" indent="-514350">
              <a:buAutoNum type="arabicPeriod"/>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SENSOR CAHAYA</a:t>
            </a:r>
            <a:endParaRPr lang="id-ID" dirty="0"/>
          </a:p>
        </p:txBody>
      </p:sp>
      <p:sp>
        <p:nvSpPr>
          <p:cNvPr id="3" name="Content Placeholder 2"/>
          <p:cNvSpPr>
            <a:spLocks noGrp="1"/>
          </p:cNvSpPr>
          <p:nvPr>
            <p:ph idx="1"/>
          </p:nvPr>
        </p:nvSpPr>
        <p:spPr>
          <a:xfrm>
            <a:off x="457200" y="2204864"/>
            <a:ext cx="8229600" cy="4119736"/>
          </a:xfrm>
        </p:spPr>
        <p:txBody>
          <a:bodyPr/>
          <a:lstStyle/>
          <a:p>
            <a:pPr>
              <a:buNone/>
            </a:pPr>
            <a:r>
              <a:rPr lang="id-ID" dirty="0" smtClean="0"/>
              <a:t>Sensor cahaya terdiri dari 3 kategori. </a:t>
            </a:r>
          </a:p>
          <a:p>
            <a:r>
              <a:rPr lang="id-ID" dirty="0" smtClean="0"/>
              <a:t>Fotovoltaic  atau sel solar </a:t>
            </a:r>
          </a:p>
          <a:p>
            <a:r>
              <a:rPr lang="id-ID" dirty="0" smtClean="0"/>
              <a:t>Fotokonduktif</a:t>
            </a:r>
          </a:p>
          <a:p>
            <a:r>
              <a:rPr lang="id-ID" dirty="0" smtClean="0"/>
              <a:t>Fotolistrik</a:t>
            </a:r>
            <a:endParaRPr lang="id-ID" dirty="0"/>
          </a:p>
        </p:txBody>
      </p:sp>
      <p:pic>
        <p:nvPicPr>
          <p:cNvPr id="4" name="Picture 3" descr="http://3.bp.blogspot.com/-1UY1gM4r9Fs/Ug2tN2du-xI/AAAAAAAAAFQ/lv3a2QMfDWk/s1600/cahaya.jpg">
            <a:hlinkClick r:id="rId2"/>
          </p:cNvPr>
          <p:cNvPicPr/>
          <p:nvPr/>
        </p:nvPicPr>
        <p:blipFill>
          <a:blip r:embed="rId3" cstate="print"/>
          <a:srcRect/>
          <a:stretch>
            <a:fillRect/>
          </a:stretch>
        </p:blipFill>
        <p:spPr bwMode="auto">
          <a:xfrm>
            <a:off x="5076056" y="3429000"/>
            <a:ext cx="3240359" cy="266429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Fotovoltaic (</a:t>
            </a:r>
            <a:r>
              <a:rPr lang="id-ID" b="1" i="1" dirty="0" smtClean="0"/>
              <a:t>Solar Cell/Fotocell</a:t>
            </a:r>
            <a:r>
              <a:rPr lang="id-ID" b="1" dirty="0" smtClean="0"/>
              <a:t>)</a:t>
            </a:r>
            <a:endParaRPr lang="id-ID" dirty="0"/>
          </a:p>
        </p:txBody>
      </p:sp>
      <p:sp>
        <p:nvSpPr>
          <p:cNvPr id="3" name="Content Placeholder 2"/>
          <p:cNvSpPr>
            <a:spLocks noGrp="1"/>
          </p:cNvSpPr>
          <p:nvPr>
            <p:ph idx="1"/>
          </p:nvPr>
        </p:nvSpPr>
        <p:spPr/>
        <p:txBody>
          <a:bodyPr/>
          <a:lstStyle/>
          <a:p>
            <a:r>
              <a:rPr lang="id-ID" dirty="0" smtClean="0"/>
              <a:t>Berfungsi untuk mengubah sinar matahari menjadi arus listrik DC. </a:t>
            </a:r>
          </a:p>
          <a:p>
            <a:r>
              <a:rPr lang="id-ID" dirty="0" smtClean="0"/>
              <a:t>Semakin kuat sinar matahari tegangan dan arus listrik DC yang dihasilkan semakin besar.</a:t>
            </a:r>
          </a:p>
          <a:p>
            <a:r>
              <a:rPr lang="id-ID" dirty="0" smtClean="0"/>
              <a:t>Simbol Solar Cell</a:t>
            </a:r>
            <a:endParaRPr lang="id-ID" dirty="0"/>
          </a:p>
        </p:txBody>
      </p:sp>
      <p:pic>
        <p:nvPicPr>
          <p:cNvPr id="4" name="Picture 3" descr="http://t3.gstatic.com/images?q=tbn:ANd9GcRMgeyWpMevhxKVmpL_WsHECpIPpH8RCVUQifyriK8-EWWdjjKMJA"/>
          <p:cNvPicPr/>
          <p:nvPr/>
        </p:nvPicPr>
        <p:blipFill>
          <a:blip r:embed="rId2" cstate="print"/>
          <a:srcRect/>
          <a:stretch>
            <a:fillRect/>
          </a:stretch>
        </p:blipFill>
        <p:spPr bwMode="auto">
          <a:xfrm>
            <a:off x="2915816" y="4221088"/>
            <a:ext cx="1656184" cy="178016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 kerja</a:t>
            </a:r>
            <a:endParaRPr lang="id-ID" dirty="0"/>
          </a:p>
        </p:txBody>
      </p:sp>
      <p:sp>
        <p:nvSpPr>
          <p:cNvPr id="3" name="Content Placeholder 2"/>
          <p:cNvSpPr>
            <a:spLocks noGrp="1"/>
          </p:cNvSpPr>
          <p:nvPr>
            <p:ph idx="1"/>
          </p:nvPr>
        </p:nvSpPr>
        <p:spPr/>
        <p:txBody>
          <a:bodyPr/>
          <a:lstStyle/>
          <a:p>
            <a:pPr algn="just">
              <a:lnSpc>
                <a:spcPct val="150000"/>
              </a:lnSpc>
              <a:buNone/>
            </a:pPr>
            <a:r>
              <a:rPr lang="id-ID" dirty="0" smtClean="0"/>
              <a:t>	Bila cahaya jatuh pada solar cell, depletion layer akan berkurang dan elektron berpindah melalui hubungan “pn”. Besarnya arus yang mengalir sebanding dengan perpindahan elektron yang ditentukan intensitas cahayanya.</a:t>
            </a:r>
          </a:p>
          <a:p>
            <a:pPr algn="just">
              <a:lnSpc>
                <a:spcPct val="150000"/>
              </a:lnSpc>
            </a:pP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794352"/>
          </a:xfrm>
        </p:spPr>
        <p:txBody>
          <a:bodyPr>
            <a:normAutofit fontScale="90000"/>
          </a:bodyPr>
          <a:lstStyle/>
          <a:p>
            <a:r>
              <a:rPr lang="id-ID" b="1" dirty="0" smtClean="0"/>
              <a:t>Fotoconductiv</a:t>
            </a:r>
            <a:endParaRPr lang="id-ID" dirty="0"/>
          </a:p>
        </p:txBody>
      </p:sp>
      <p:sp>
        <p:nvSpPr>
          <p:cNvPr id="3" name="Content Placeholder 2"/>
          <p:cNvSpPr>
            <a:spLocks noGrp="1"/>
          </p:cNvSpPr>
          <p:nvPr>
            <p:ph idx="1"/>
          </p:nvPr>
        </p:nvSpPr>
        <p:spPr>
          <a:xfrm>
            <a:off x="457200" y="1700808"/>
            <a:ext cx="8229600" cy="4623792"/>
          </a:xfrm>
        </p:spPr>
        <p:txBody>
          <a:bodyPr/>
          <a:lstStyle/>
          <a:p>
            <a:r>
              <a:rPr lang="id-ID" dirty="0" smtClean="0"/>
              <a:t>Berfungsi untuk mengubah intensitas cahaya menjadi perubahan konduktivitas.</a:t>
            </a:r>
          </a:p>
          <a:p>
            <a:r>
              <a:rPr lang="id-ID" dirty="0" smtClean="0"/>
              <a:t>Tipe-tipe Fotoconductiv :</a:t>
            </a:r>
          </a:p>
          <a:p>
            <a:pPr marL="274320" lvl="1" indent="-274320">
              <a:buClr>
                <a:schemeClr val="accent3"/>
              </a:buClr>
              <a:buSzPct val="95000"/>
              <a:buNone/>
            </a:pPr>
            <a:r>
              <a:rPr lang="id-ID" dirty="0" smtClean="0"/>
              <a:t>1. LDR (</a:t>
            </a:r>
            <a:r>
              <a:rPr lang="id-ID" i="1" dirty="0" smtClean="0"/>
              <a:t>Light Dependent Resistor</a:t>
            </a:r>
            <a:r>
              <a:rPr lang="id-ID" dirty="0" smtClean="0"/>
              <a:t>)</a:t>
            </a:r>
            <a:endParaRPr lang="id-ID" sz="2000" dirty="0" smtClean="0"/>
          </a:p>
          <a:p>
            <a:pPr>
              <a:buNone/>
            </a:pPr>
            <a:r>
              <a:rPr lang="id-ID" dirty="0" smtClean="0"/>
              <a:t>	Berfungsi untuk mengubah itensitas cahaya menjadi hambatan listrik. Semakin banyak cahaya yang mengenai permukaan LDR hambatan listrik semakin besar.</a:t>
            </a:r>
          </a:p>
          <a:p>
            <a:pPr>
              <a:buNone/>
            </a:pPr>
            <a:r>
              <a:rPr lang="id-ID" dirty="0" smtClean="0"/>
              <a:t>	 Simbol LDR </a:t>
            </a:r>
          </a:p>
          <a:p>
            <a:pPr>
              <a:buNone/>
            </a:pPr>
            <a:endParaRPr lang="id-ID" dirty="0" smtClean="0"/>
          </a:p>
        </p:txBody>
      </p:sp>
      <p:pic>
        <p:nvPicPr>
          <p:cNvPr id="4" name="Picture 3" descr="https://encrypted-tbn2.gstatic.com/images?q=tbn:ANd9GcQeDog8TLvhtiEq9glAvyb07Lmn92HkopgQ7qhQKorXSa05y0a2KQ"/>
          <p:cNvPicPr/>
          <p:nvPr/>
        </p:nvPicPr>
        <p:blipFill>
          <a:blip r:embed="rId2" cstate="print"/>
          <a:srcRect/>
          <a:stretch>
            <a:fillRect/>
          </a:stretch>
        </p:blipFill>
        <p:spPr bwMode="auto">
          <a:xfrm>
            <a:off x="3059832" y="5301208"/>
            <a:ext cx="2153791" cy="122413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839816"/>
          </a:xfrm>
        </p:spPr>
        <p:txBody>
          <a:bodyPr/>
          <a:lstStyle/>
          <a:p>
            <a:pPr marL="274320" lvl="1" indent="-274320">
              <a:buClr>
                <a:schemeClr val="accent3"/>
              </a:buClr>
              <a:buSzPct val="95000"/>
              <a:buNone/>
            </a:pPr>
            <a:r>
              <a:rPr lang="id-ID" dirty="0" smtClean="0"/>
              <a:t>2. Fotodiode</a:t>
            </a:r>
            <a:endParaRPr lang="id-ID" sz="2000" dirty="0" smtClean="0"/>
          </a:p>
          <a:p>
            <a:pPr>
              <a:buNone/>
            </a:pPr>
            <a:r>
              <a:rPr lang="id-ID" dirty="0" smtClean="0"/>
              <a:t>	Berfungsi untuk mengubah intensitas cahaya menjadi konduktivitas dioda. Fotodiode sejenis dengan dioda pada umummya, perbedaannya pada fotodiode ini adalah dipasangnya sebuah lensa pemfokus sinar untuk memfokuskan sinar jatuh pada pertemuan ”pn”.</a:t>
            </a:r>
          </a:p>
          <a:p>
            <a:pPr>
              <a:buNone/>
            </a:pPr>
            <a:r>
              <a:rPr lang="id-ID" dirty="0" smtClean="0"/>
              <a:t>	Simbol Fotodiode :</a:t>
            </a:r>
          </a:p>
          <a:p>
            <a:pPr>
              <a:buNone/>
            </a:pPr>
            <a:endParaRPr lang="id-ID" dirty="0"/>
          </a:p>
        </p:txBody>
      </p:sp>
      <p:pic>
        <p:nvPicPr>
          <p:cNvPr id="4" name="Picture 3" descr="https://encrypted-tbn1.gstatic.com/images?q=tbn:ANd9GcQXd5U_J8eY_HRIPs3TkakEc53QkMquitKrH_bZWiJCoY1WgALY"/>
          <p:cNvPicPr/>
          <p:nvPr/>
        </p:nvPicPr>
        <p:blipFill>
          <a:blip r:embed="rId2" cstate="print"/>
          <a:srcRect/>
          <a:stretch>
            <a:fillRect/>
          </a:stretch>
        </p:blipFill>
        <p:spPr bwMode="auto">
          <a:xfrm>
            <a:off x="2195736" y="4653136"/>
            <a:ext cx="2392660" cy="112489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 kerja</a:t>
            </a:r>
            <a:endParaRPr lang="id-ID" dirty="0"/>
          </a:p>
        </p:txBody>
      </p:sp>
      <p:sp>
        <p:nvSpPr>
          <p:cNvPr id="3" name="Content Placeholder 2"/>
          <p:cNvSpPr>
            <a:spLocks noGrp="1"/>
          </p:cNvSpPr>
          <p:nvPr>
            <p:ph idx="1"/>
          </p:nvPr>
        </p:nvSpPr>
        <p:spPr/>
        <p:txBody>
          <a:bodyPr/>
          <a:lstStyle/>
          <a:p>
            <a:pPr algn="just">
              <a:lnSpc>
                <a:spcPct val="150000"/>
              </a:lnSpc>
              <a:buNone/>
            </a:pPr>
            <a:r>
              <a:rPr lang="id-ID" dirty="0" smtClean="0"/>
              <a:t>	Energi pancaran cahaya yang jatuh pada pertemuan “pn” menyebabkan sebuah elektron berpindah ke tingkat energi yang lebih tinggi. Elektron berpindah ke luar dari valensi band meninggalkan hole sehingga membangkitkan pasangan elektron bebas dan hole.</a:t>
            </a:r>
          </a:p>
          <a:p>
            <a:pPr algn="just">
              <a:lnSpc>
                <a:spcPct val="150000"/>
              </a:lnSpc>
            </a:pP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89</TotalTime>
  <Words>697</Words>
  <Application>Microsoft Office PowerPoint</Application>
  <PresentationFormat>On-screen Show (4:3)</PresentationFormat>
  <Paragraphs>104</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SENSOR DAN TRANDUSER</vt:lpstr>
      <vt:lpstr>SENSOR</vt:lpstr>
      <vt:lpstr>JENIS-JENIS SENSOR</vt:lpstr>
      <vt:lpstr>SENSOR CAHAYA</vt:lpstr>
      <vt:lpstr>Fotovoltaic (Solar Cell/Fotocell)</vt:lpstr>
      <vt:lpstr>Prinsip kerja</vt:lpstr>
      <vt:lpstr>Fotoconductiv</vt:lpstr>
      <vt:lpstr>Slide 8</vt:lpstr>
      <vt:lpstr>Prinsip kerja</vt:lpstr>
      <vt:lpstr>Slide 10</vt:lpstr>
      <vt:lpstr>SENSOR TEKANAN</vt:lpstr>
      <vt:lpstr>SENSOR PROXSIMITY</vt:lpstr>
      <vt:lpstr>SENSOR ULTRASONIK</vt:lpstr>
      <vt:lpstr>Slide 14</vt:lpstr>
      <vt:lpstr>SENSOR KECEPATAN</vt:lpstr>
      <vt:lpstr>SENSOR MAGNET</vt:lpstr>
      <vt:lpstr>SENSOR SUHU</vt:lpstr>
      <vt:lpstr>Thermokopel</vt:lpstr>
      <vt:lpstr>Prinsip Kerja</vt:lpstr>
      <vt:lpstr>Thermistor (Thermal Resistor)</vt:lpstr>
      <vt:lpstr>Cara kerja</vt:lpstr>
      <vt:lpstr>RTD (Resistance Temperature Detectors)</vt:lpstr>
      <vt:lpstr>Prinsip kerja</vt:lpstr>
      <vt:lpstr>IC LM 35</vt:lpstr>
      <vt:lpstr>Slide 25</vt:lpstr>
      <vt:lpstr>TRANSDUSER</vt:lpstr>
      <vt:lpstr>Slide 27</vt:lpstr>
      <vt:lpstr>Gambaran umum input – output transduser</vt:lpstr>
      <vt:lpstr>Transduser dapat dibagi menjadi dua, yaitu:</vt:lpstr>
      <vt:lpstr>Tabel pengelompokan transduser</vt:lpstr>
      <vt:lpstr>Slide 31</vt:lpstr>
      <vt:lpstr>Lanjutan…</vt:lpstr>
      <vt:lpstr>Pemilihan Transduser</vt:lpstr>
      <vt:lpstr>Contoh sensor dalam rangkaian</vt:lpstr>
      <vt:lpstr>Slide 35</vt:lpstr>
      <vt:lpstr>Slide 36</vt:lpstr>
      <vt:lpstr>Slide 37</vt:lpstr>
      <vt:lpstr>TUGAS</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SENSOR DAN TRANDUSER</dc:title>
  <dc:creator>Astri</dc:creator>
  <cp:lastModifiedBy>Astri</cp:lastModifiedBy>
  <cp:revision>11</cp:revision>
  <dcterms:created xsi:type="dcterms:W3CDTF">2014-09-10T00:34:36Z</dcterms:created>
  <dcterms:modified xsi:type="dcterms:W3CDTF">2014-09-30T14:16:37Z</dcterms:modified>
</cp:coreProperties>
</file>