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34DD2D4-2D02-4490-AE5B-6F133D816E6D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7A2B4DA-D229-47DE-9CB1-85862DE3DB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SISTEM PENGAMAN KELISTRIKAN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091015" y="6150114"/>
            <a:ext cx="50529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By : </a:t>
            </a:r>
            <a:r>
              <a:rPr lang="en-US" sz="40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Raditya</a:t>
            </a:r>
            <a:r>
              <a:rPr lang="en-US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40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Nugroho</a:t>
            </a:r>
            <a:endParaRPr lang="en-US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Bagian</a:t>
            </a:r>
            <a:r>
              <a:rPr lang="en-US" dirty="0" smtClean="0"/>
              <a:t> Fusible link</a:t>
            </a:r>
            <a:endParaRPr lang="en-US" dirty="0"/>
          </a:p>
        </p:txBody>
      </p:sp>
      <p:pic>
        <p:nvPicPr>
          <p:cNvPr id="4" name="Picture 3" descr="C:\Users\Public\Pictures\Sample Pictures\Modul\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33600"/>
            <a:ext cx="7543800" cy="472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Kapasitas</a:t>
            </a:r>
            <a:r>
              <a:rPr lang="en-US" dirty="0" smtClean="0"/>
              <a:t> Fusible Link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981200"/>
          <a:ext cx="7467600" cy="3925824"/>
        </p:xfrm>
        <a:graphic>
          <a:graphicData uri="http://schemas.openxmlformats.org/drawingml/2006/table">
            <a:tbl>
              <a:tblPr/>
              <a:tblGrid>
                <a:gridCol w="858848"/>
                <a:gridCol w="3600363"/>
                <a:gridCol w="3008389"/>
              </a:tblGrid>
              <a:tr h="646216">
                <a:tc>
                  <a:txBody>
                    <a:bodyPr/>
                    <a:lstStyle/>
                    <a:p>
                      <a:pPr marL="0" marR="0" indent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                              No 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Kapasitas Elemen Pengaman (A)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Warna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0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1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30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Merah jambu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0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2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40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Hijau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0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50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Merah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0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4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60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Kuning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0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5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80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Hitam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0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6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100 </a:t>
                      </a:r>
                      <a:endParaRPr lang="en-US" sz="28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8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Biru </a:t>
                      </a:r>
                      <a:endParaRPr lang="en-US" sz="28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Letak</a:t>
            </a:r>
            <a:r>
              <a:rPr lang="en-US" dirty="0" smtClean="0"/>
              <a:t> Fusible Link</a:t>
            </a:r>
            <a:endParaRPr lang="en-US" dirty="0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7" name="Picture 45" descr="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09800"/>
            <a:ext cx="8111516" cy="2895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d-ID" dirty="0" smtClean="0"/>
              <a:t>Aliran arus yang besar dan terlalu lama akan menyebabkan kabel atau penghantar pada suatu rangkaian menjadi panas dan kemungkinan  terjadi kabel terbakar sangat besar. </a:t>
            </a:r>
            <a:endParaRPr lang="en-US" dirty="0" smtClean="0"/>
          </a:p>
          <a:p>
            <a:r>
              <a:rPr lang="en-US" dirty="0" smtClean="0"/>
              <a:t>Circuit breaker</a:t>
            </a:r>
            <a:r>
              <a:rPr lang="id-ID" dirty="0" smtClean="0"/>
              <a:t> banyak digunakan pada rangkaian yang rumit, misalnya </a:t>
            </a:r>
            <a:r>
              <a:rPr lang="id-ID" i="1" dirty="0" smtClean="0"/>
              <a:t>power window</a:t>
            </a:r>
            <a:r>
              <a:rPr lang="id-ID" dirty="0" smtClean="0"/>
              <a:t>, </a:t>
            </a:r>
            <a:r>
              <a:rPr lang="id-ID" i="1" dirty="0" smtClean="0"/>
              <a:t>sunroof</a:t>
            </a:r>
            <a:r>
              <a:rPr lang="id-ID" dirty="0" smtClean="0"/>
              <a:t>, dan rangkaian pemanas</a:t>
            </a:r>
            <a:endParaRPr lang="en-US" dirty="0" smtClean="0"/>
          </a:p>
          <a:p>
            <a:r>
              <a:rPr lang="id-ID" dirty="0" smtClean="0"/>
              <a:t>Pemasangan pemutus rangkaian biasanya di kotak sekering, tetapi ada juga yang di luar kotak sekering seperti pada power window yang terpasang pada sistem tersebut. 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4507" y="228600"/>
            <a:ext cx="5904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CIRCUIT BREAKER</a:t>
            </a:r>
            <a:endParaRPr lang="en-US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 BRAKER TIPE MANUAL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828800"/>
            <a:ext cx="5410200" cy="23622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2667000" y="4320362"/>
            <a:ext cx="6096000" cy="253763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b="1" dirty="0" smtClean="0"/>
              <a:t>Pemutus Rangkaian Tipe Otomatis (Mekanik)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990600" y="2057400"/>
            <a:ext cx="7620000" cy="411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b="1" dirty="0" smtClean="0"/>
              <a:t>Pemutus Rangkaian Otomatis PTC (</a:t>
            </a:r>
            <a:r>
              <a:rPr lang="id-ID" b="1" i="1" dirty="0" smtClean="0"/>
              <a:t>Positif Temperature Coeficient)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389120"/>
          </a:xfrm>
        </p:spPr>
        <p:txBody>
          <a:bodyPr>
            <a:noAutofit/>
          </a:bodyPr>
          <a:lstStyle/>
          <a:p>
            <a:pPr algn="just"/>
            <a:r>
              <a:rPr lang="id-ID" sz="2200" dirty="0" smtClean="0"/>
              <a:t>Komponen ini merupakan resistor yang peka terhadap suhu. </a:t>
            </a:r>
            <a:endParaRPr lang="en-US" sz="2200" dirty="0" smtClean="0"/>
          </a:p>
          <a:p>
            <a:pPr algn="just"/>
            <a:r>
              <a:rPr lang="id-ID" sz="2200" dirty="0" smtClean="0"/>
              <a:t>Jika suhu yang mengenai komponen ini naik, maka tahanannya akan makin besar sehingga arus yang mengalir turun. </a:t>
            </a:r>
            <a:endParaRPr lang="en-US" sz="2200" dirty="0" smtClean="0"/>
          </a:p>
          <a:p>
            <a:pPr algn="just"/>
            <a:r>
              <a:rPr lang="id-ID" sz="2200" dirty="0" smtClean="0"/>
              <a:t>Jadi pengamanan rangkaian dilakukan dengan menurunkan arus yang mengalir ke rangkaian pada saat terjadi aliran arus yang berlebihan dan menyebabkan temperatur naik.</a:t>
            </a:r>
            <a:endParaRPr lang="en-US" sz="2200" dirty="0" smtClean="0"/>
          </a:p>
          <a:p>
            <a:pPr algn="just"/>
            <a:r>
              <a:rPr lang="id-ID" sz="2200" dirty="0" smtClean="0"/>
              <a:t> Komponen ini terbuat dari polimer konduktif yang biasa disebut dengan termistor. Komponen pengaman tipe ini tidak mempunyai bagian yang bergerak seperti pada pemutus rangkaian tipe mekanik. </a:t>
            </a:r>
            <a:endParaRPr lang="en-US" sz="2200" dirty="0" smtClean="0"/>
          </a:p>
          <a:p>
            <a:pPr algn="just"/>
            <a:r>
              <a:rPr lang="id-ID" sz="2200" dirty="0" smtClean="0"/>
              <a:t>PTC umumnya digunakan untuk melindungi sistem </a:t>
            </a:r>
            <a:r>
              <a:rPr lang="id-ID" sz="2200" i="1" dirty="0" smtClean="0"/>
              <a:t>power window, </a:t>
            </a:r>
            <a:r>
              <a:rPr lang="id-ID" sz="2200" dirty="0" smtClean="0"/>
              <a:t>dan rangkaian</a:t>
            </a:r>
            <a:r>
              <a:rPr lang="id-ID" sz="2200" i="1" dirty="0" smtClean="0"/>
              <a:t> power lock </a:t>
            </a:r>
            <a:r>
              <a:rPr lang="id-ID" sz="2200" dirty="0" smtClean="0"/>
              <a:t>(</a:t>
            </a:r>
            <a:r>
              <a:rPr lang="id-ID" sz="2200" i="1" dirty="0" smtClean="0"/>
              <a:t>central lock</a:t>
            </a:r>
            <a:r>
              <a:rPr lang="id-ID" sz="2200" dirty="0" smtClean="0"/>
              <a:t>). </a:t>
            </a:r>
            <a:endParaRPr lang="en-US" sz="2200" dirty="0" smtClean="0"/>
          </a:p>
          <a:p>
            <a:pPr algn="just"/>
            <a:endParaRPr lang="en-US" sz="22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b="1" dirty="0" smtClean="0"/>
              <a:t>Pemutus Rangkaian Otomatis PTC (</a:t>
            </a:r>
            <a:r>
              <a:rPr lang="id-ID" b="1" i="1" dirty="0" smtClean="0"/>
              <a:t>Positif Temperature Coeficient)</a:t>
            </a:r>
            <a:endParaRPr lang="en-US" dirty="0"/>
          </a:p>
        </p:txBody>
      </p:sp>
      <p:pic>
        <p:nvPicPr>
          <p:cNvPr id="4" name="Content Placeholder 3" descr="C:\Users\Public\Pictures\Sample Pictures\Modul\2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09800"/>
            <a:ext cx="5791200" cy="36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</a:t>
            </a:r>
            <a:r>
              <a:rPr lang="en-US" dirty="0" err="1" smtClean="0"/>
              <a:t>Sekering</a:t>
            </a:r>
            <a:endParaRPr lang="en-US" dirty="0"/>
          </a:p>
        </p:txBody>
      </p:sp>
      <p:pic>
        <p:nvPicPr>
          <p:cNvPr id="4" name="Content Placeholder 3" descr="C:\Users\Public\Pictures\Sample Pictures\Modul\2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8912" y="2887662"/>
            <a:ext cx="3686175" cy="240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> Fusible Link</a:t>
            </a:r>
            <a:endParaRPr lang="en-US" dirty="0"/>
          </a:p>
        </p:txBody>
      </p:sp>
      <p:pic>
        <p:nvPicPr>
          <p:cNvPr id="4" name="Content Placeholder 3" descr="C:\Users\Public\Pictures\Sample Pictures\Modul\24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01"/>
          <a:stretch/>
        </p:blipFill>
        <p:spPr bwMode="auto">
          <a:xfrm>
            <a:off x="0" y="2057400"/>
            <a:ext cx="4495800" cy="26268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C:\Users\Public\Pictures\Sample Pictures\Modul\2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70"/>
          <a:stretch/>
        </p:blipFill>
        <p:spPr bwMode="auto">
          <a:xfrm>
            <a:off x="4724400" y="22098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8912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id-ID" dirty="0" smtClean="0"/>
              <a:t>Sekering adalah komponen pengaman yang banyak digunakan sebagai pencegah kerusakan rangkaian akibat kelebihan arus. </a:t>
            </a:r>
            <a:endParaRPr lang="en-US" dirty="0" smtClean="0"/>
          </a:p>
          <a:p>
            <a:pPr algn="just"/>
            <a:r>
              <a:rPr lang="id-ID" dirty="0" smtClean="0"/>
              <a:t>Sekering mempunyai bagian yang mudah meleleh akibat aliran arus yang dilindungi oleh badan sekering yang biasanya terbuat dari tabung kaca atau plastik.</a:t>
            </a:r>
            <a:endParaRPr lang="en-US" dirty="0" smtClean="0"/>
          </a:p>
          <a:p>
            <a:pPr algn="just"/>
            <a:r>
              <a:rPr lang="id-ID" dirty="0" smtClean="0"/>
              <a:t>Tegangan baterai diberikan melalui bagian batang penghantar utama. </a:t>
            </a:r>
            <a:endParaRPr lang="en-US" dirty="0" smtClean="0"/>
          </a:p>
          <a:p>
            <a:pPr algn="just"/>
            <a:r>
              <a:rPr lang="id-ID" dirty="0" smtClean="0"/>
              <a:t>Salah satu ujung sekering dihubungkan dengan bagian tersebut dan satu ujung lainnya dihubungkan dengan rangkaian yang diamankannya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594032" y="228600"/>
            <a:ext cx="5605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FUSE / SEKERING</a:t>
            </a:r>
            <a:endParaRPr lang="en-US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Pemeriksaan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Circuit Breaker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0" y="3282950"/>
            <a:ext cx="5334000" cy="1609725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ction Button: Help 4">
            <a:hlinkClick r:id="rId2" action="ppaction://hlinksldjump" highlightClick="1"/>
          </p:cNvPr>
          <p:cNvSpPr/>
          <p:nvPr/>
        </p:nvSpPr>
        <p:spPr>
          <a:xfrm>
            <a:off x="2209800" y="2057400"/>
            <a:ext cx="4419600" cy="34290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58384" y="2967335"/>
            <a:ext cx="58272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TERIMA KASIH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920697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ublic\Pictures\Sample Pictures\Modul\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447800"/>
            <a:ext cx="5486400" cy="426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7391400" cy="4495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Letak</a:t>
            </a:r>
            <a:r>
              <a:rPr lang="en-US" dirty="0" smtClean="0"/>
              <a:t> </a:t>
            </a:r>
            <a:r>
              <a:rPr lang="en-US" dirty="0" err="1" smtClean="0"/>
              <a:t>Sekering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147068" y="1794164"/>
            <a:ext cx="2463532" cy="2168236"/>
          </a:xfrm>
          <a:prstGeom prst="rect">
            <a:avLst/>
          </a:prstGeom>
        </p:spPr>
      </p:pic>
      <p:pic>
        <p:nvPicPr>
          <p:cNvPr id="5" name="Picture 4" descr="C:\Users\Public\Pictures\Sample Pictures\Modul\1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631" y="4495800"/>
            <a:ext cx="2421969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457200" y="1828800"/>
            <a:ext cx="46482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200" dirty="0"/>
              <a:t>Pemasangkan kotak sekering ini biasanya di bawah </a:t>
            </a:r>
            <a:r>
              <a:rPr lang="id-ID" sz="2200" i="1" dirty="0"/>
              <a:t>dashboard,</a:t>
            </a:r>
            <a:r>
              <a:rPr lang="id-ID" sz="2200" dirty="0"/>
              <a:t> di ruang dekat mesin, di sebelah kiri panel kaki penumpang atau sebelah kanan panel kaki pengemudi. </a:t>
            </a:r>
            <a:endParaRPr lang="en-US" sz="2200" dirty="0" smtClean="0"/>
          </a:p>
          <a:p>
            <a:pPr algn="just"/>
            <a:r>
              <a:rPr lang="id-ID" sz="2200" dirty="0" smtClean="0"/>
              <a:t>Kotak </a:t>
            </a:r>
            <a:r>
              <a:rPr lang="id-ID" sz="2200" dirty="0"/>
              <a:t>sekering selalu dilengkapi dengan tutup kotak sekering sebagai pelindung sekering dan komponen lain yang ada di dalamnya</a:t>
            </a:r>
            <a:r>
              <a:rPr lang="id-ID" sz="2200" dirty="0" smtClean="0"/>
              <a:t>.</a:t>
            </a:r>
            <a:endParaRPr lang="en-US" sz="2200" dirty="0" smtClean="0"/>
          </a:p>
          <a:p>
            <a:pPr algn="just"/>
            <a:r>
              <a:rPr lang="id-ID" sz="2200" dirty="0" smtClean="0"/>
              <a:t> </a:t>
            </a:r>
            <a:r>
              <a:rPr lang="id-ID" sz="2200" dirty="0"/>
              <a:t>Pada tutup sekering biasanya tertera gambar lokasi dan posisi tiap sekering, relai, dan komponen lainnya yang berada di dalamnya. </a:t>
            </a:r>
            <a:endParaRPr lang="en-US" sz="22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Sekering</a:t>
            </a:r>
            <a:endParaRPr lang="en-US" dirty="0"/>
          </a:p>
        </p:txBody>
      </p:sp>
      <p:pic>
        <p:nvPicPr>
          <p:cNvPr id="4" name="Picture 3" descr="C:\Users\Public\Pictures\Sample Pictures\Modul\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7400"/>
            <a:ext cx="441960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Public\Pictures\Sample Pictures\Modul\1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438400"/>
            <a:ext cx="274320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Sekering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Sekering</a:t>
            </a:r>
            <a:r>
              <a:rPr lang="en-US" dirty="0" smtClean="0"/>
              <a:t> Mini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2133597"/>
          <a:ext cx="7391401" cy="4090419"/>
        </p:xfrm>
        <a:graphic>
          <a:graphicData uri="http://schemas.openxmlformats.org/drawingml/2006/table">
            <a:tbl>
              <a:tblPr/>
              <a:tblGrid>
                <a:gridCol w="812243"/>
                <a:gridCol w="3601466"/>
                <a:gridCol w="2977692"/>
              </a:tblGrid>
              <a:tr h="454491">
                <a:tc>
                  <a:txBody>
                    <a:bodyPr/>
                    <a:lstStyle/>
                    <a:p>
                      <a:pPr marL="0" marR="0" indent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 No 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Kapasitas Sekering (A)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Warna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1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Violet (ungu)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2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5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Coklat kemerahan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7,5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Coklat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4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10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Merah 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5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15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Biru 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6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20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Kuning 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7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25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Tak berwarna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49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8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Hijau 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73025" marR="577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Sekering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Sekering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2286000"/>
          <a:ext cx="8229600" cy="4169060"/>
        </p:xfrm>
        <a:graphic>
          <a:graphicData uri="http://schemas.openxmlformats.org/drawingml/2006/table">
            <a:tbl>
              <a:tblPr/>
              <a:tblGrid>
                <a:gridCol w="930596"/>
                <a:gridCol w="3823288"/>
                <a:gridCol w="3475716"/>
              </a:tblGrid>
              <a:tr h="822658">
                <a:tc>
                  <a:txBody>
                    <a:bodyPr/>
                    <a:lstStyle/>
                    <a:p>
                      <a:pPr marL="8255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NO              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Kapasitas Sekering (A)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Warna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8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1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20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Kuning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8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2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Hijau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658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3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40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115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Kuning muda (gading)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8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4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50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Merah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8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5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60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Biru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8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6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70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Coklat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8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7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80 </a:t>
                      </a:r>
                      <a:endParaRPr lang="en-US" sz="240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85"/>
                        </a:spcAft>
                      </a:pPr>
                      <a:r>
                        <a:rPr lang="id-ID" sz="2400" dirty="0">
                          <a:solidFill>
                            <a:srgbClr val="000000"/>
                          </a:solidFill>
                          <a:latin typeface="+mn-lt"/>
                          <a:ea typeface="Arial"/>
                        </a:rPr>
                        <a:t>Tak berwarna </a:t>
                      </a:r>
                      <a:endParaRPr lang="en-US" sz="2400" dirty="0">
                        <a:solidFill>
                          <a:srgbClr val="000000"/>
                        </a:solidFill>
                        <a:latin typeface="+mn-lt"/>
                        <a:ea typeface="Arial"/>
                      </a:endParaRPr>
                    </a:p>
                  </a:txBody>
                  <a:tcPr marL="68580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id-ID" dirty="0" smtClean="0"/>
              <a:t>Sambungan pengaman (</a:t>
            </a:r>
            <a:r>
              <a:rPr lang="id-ID" i="1" dirty="0" smtClean="0"/>
              <a:t>fusible link</a:t>
            </a:r>
            <a:r>
              <a:rPr lang="id-ID" dirty="0" smtClean="0"/>
              <a:t>) digunakan untuk melindungi rangkaian listrik berarus besar dan biasanya dipakai pada rangkaian yang membutuhkan arus sampai 30 </a:t>
            </a:r>
            <a:r>
              <a:rPr lang="en-US" dirty="0" smtClean="0"/>
              <a:t>A</a:t>
            </a:r>
            <a:r>
              <a:rPr lang="id-ID" dirty="0" smtClean="0"/>
              <a:t>mper</a:t>
            </a:r>
            <a:r>
              <a:rPr lang="en-US" dirty="0" smtClean="0"/>
              <a:t>e </a:t>
            </a:r>
            <a:r>
              <a:rPr lang="id-ID" dirty="0" smtClean="0"/>
              <a:t>atau lebih. </a:t>
            </a:r>
            <a:endParaRPr lang="en-US" dirty="0" smtClean="0"/>
          </a:p>
          <a:p>
            <a:pPr algn="just"/>
            <a:r>
              <a:rPr lang="id-ID" dirty="0" smtClean="0"/>
              <a:t>Sambungan pengaman akan rusak jika dilewati oleh arus yang lebih besar dari kemampuannya. </a:t>
            </a:r>
            <a:endParaRPr lang="en-US" dirty="0" smtClean="0"/>
          </a:p>
          <a:p>
            <a:pPr algn="just"/>
            <a:r>
              <a:rPr lang="id-ID" dirty="0" smtClean="0"/>
              <a:t>Seperti halnya pada sekering, jika sambungan pengaman dan elemen pengaman rusak akibat arus yang berlebihan, maka komponen tersebut harus diganti.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127386" y="228600"/>
            <a:ext cx="4538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FUSIBLE LINK</a:t>
            </a:r>
            <a:endParaRPr lang="en-US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1028</TotalTime>
  <Words>541</Words>
  <Application>Microsoft Office PowerPoint</Application>
  <PresentationFormat>On-screen Show (4:3)</PresentationFormat>
  <Paragraphs>110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Module</vt:lpstr>
      <vt:lpstr>SISTEM PENGAMAN KELISTRIKAN</vt:lpstr>
      <vt:lpstr>PowerPoint Presentation</vt:lpstr>
      <vt:lpstr>PowerPoint Presentation</vt:lpstr>
      <vt:lpstr>PowerPoint Presentation</vt:lpstr>
      <vt:lpstr>Letak Sekering</vt:lpstr>
      <vt:lpstr>Jenis Jenis Sekering</vt:lpstr>
      <vt:lpstr>Kapasitas Sekering Untuk Sekering Mini dan Standar</vt:lpstr>
      <vt:lpstr>Kapasitas Sekering Untuk  Sekering Besar</vt:lpstr>
      <vt:lpstr>PowerPoint Presentation</vt:lpstr>
      <vt:lpstr>Bagian Fusible link</vt:lpstr>
      <vt:lpstr>Kapasitas Fusible Link</vt:lpstr>
      <vt:lpstr>Letak Fusible Link</vt:lpstr>
      <vt:lpstr>PowerPoint Presentation</vt:lpstr>
      <vt:lpstr>CIRCUIT BRAKER TIPE MANUAL</vt:lpstr>
      <vt:lpstr>Pemutus Rangkaian Tipe Otomatis (Mekanik) </vt:lpstr>
      <vt:lpstr>Pemutus Rangkaian Otomatis PTC (Positif Temperature Coeficient)</vt:lpstr>
      <vt:lpstr>Pemutus Rangkaian Otomatis PTC (Positif Temperature Coeficient)</vt:lpstr>
      <vt:lpstr>Langkah Pemeriksaan Sekering</vt:lpstr>
      <vt:lpstr>Langkah Pemeriksaan Fusible Link</vt:lpstr>
      <vt:lpstr>Langkah Pemeriksaan Circuit Breaker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 PENGAMAN KELISTRIKAN</dc:title>
  <dc:creator>jangan resah</dc:creator>
  <cp:lastModifiedBy>Reyditza</cp:lastModifiedBy>
  <cp:revision>16</cp:revision>
  <dcterms:created xsi:type="dcterms:W3CDTF">2014-03-17T07:42:55Z</dcterms:created>
  <dcterms:modified xsi:type="dcterms:W3CDTF">2014-08-19T02:53:32Z</dcterms:modified>
</cp:coreProperties>
</file>