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theme/themeOverride8.xml" ContentType="application/vnd.openxmlformats-officedocument.themeOverr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34" r:id="rId2"/>
    <p:sldId id="335" r:id="rId3"/>
    <p:sldId id="321" r:id="rId4"/>
    <p:sldId id="260" r:id="rId5"/>
    <p:sldId id="264" r:id="rId6"/>
    <p:sldId id="265" r:id="rId7"/>
    <p:sldId id="322" r:id="rId8"/>
    <p:sldId id="324" r:id="rId9"/>
    <p:sldId id="326" r:id="rId10"/>
    <p:sldId id="327" r:id="rId11"/>
    <p:sldId id="305" r:id="rId12"/>
    <p:sldId id="328" r:id="rId13"/>
    <p:sldId id="306" r:id="rId14"/>
    <p:sldId id="331" r:id="rId15"/>
    <p:sldId id="329" r:id="rId16"/>
    <p:sldId id="330" r:id="rId17"/>
    <p:sldId id="311" r:id="rId18"/>
    <p:sldId id="336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78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4634DB3-0184-4EDB-A4C8-A92D74F09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FAB6D3-F6C3-4057-8342-6189439DAC8E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1507" name="Rectangle 6"/>
          <p:cNvSpPr txBox="1">
            <a:spLocks noGrp="1"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1200"/>
              <a:t>Tim Sertifikasi Guru Ditjen Dikti 2007 </a:t>
            </a:r>
          </a:p>
        </p:txBody>
      </p:sp>
      <p:sp>
        <p:nvSpPr>
          <p:cNvPr id="2150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FDA757F-1CF5-484A-BAB0-9D092BBCDDC3}" type="slidenum">
              <a:rPr lang="en-US" sz="1200"/>
              <a:pPr algn="r"/>
              <a:t>6</a:t>
            </a:fld>
            <a:endParaRPr lang="en-US" sz="1200"/>
          </a:p>
        </p:txBody>
      </p:sp>
      <p:sp>
        <p:nvSpPr>
          <p:cNvPr id="215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DA595-8F8A-4EFD-9655-DBA8ABCB1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D2AB0-76D5-4515-9975-A221671FDE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A2730-9327-4EC7-B5D3-B97CBF1AED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D09C4-2BDF-47A4-9D93-F958FE23C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7D7EB-49DD-49A1-BA0C-2D5BF873F3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64721-FE0E-4242-B1FA-C30B6B4998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3EB10-98DC-4649-A84A-EC8EF348FC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C73E9-2757-40C4-949D-64D105E661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72CB6-861C-41B1-97F3-5A8814A2DD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3722B-0321-479B-9FB7-A8F673BF3E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5AB7F-1C19-4B70-9A95-866081ED61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6DBC6B3-A440-49B4-AC77-9139D70D40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1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9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Content Placeholder 6" descr="Picture7 (edit) copy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2286000" y="-117475"/>
            <a:ext cx="4740275" cy="6975475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153400" cy="1524000"/>
          </a:xfrm>
        </p:spPr>
        <p:txBody>
          <a:bodyPr/>
          <a:lstStyle/>
          <a:p>
            <a:r>
              <a:rPr lang="en-US" b="1" smtClean="0">
                <a:solidFill>
                  <a:srgbClr val="0000FF"/>
                </a:solidFill>
              </a:rPr>
              <a:t>PEMBEKALAN KKN-PPL TERPADU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457200" y="4724400"/>
            <a:ext cx="8229600" cy="14017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5400" b="1" smtClean="0">
                <a:solidFill>
                  <a:srgbClr val="0000FF"/>
                </a:solidFill>
              </a:rPr>
              <a:t>PROGRAM PPKHB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43000"/>
            <a:ext cx="8229600" cy="1143000"/>
          </a:xfrm>
          <a:solidFill>
            <a:srgbClr val="00CC00"/>
          </a:solidFill>
          <a:ln w="38100">
            <a:solidFill>
              <a:schemeClr val="accent2"/>
            </a:solidFill>
          </a:ln>
        </p:spPr>
        <p:txBody>
          <a:bodyPr/>
          <a:lstStyle/>
          <a:p>
            <a:pPr algn="l" eaLnBrk="1" hangingPunct="1"/>
            <a:r>
              <a:rPr lang="en-US" smtClean="0"/>
              <a:t>        KKN                    PPL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438400"/>
            <a:ext cx="4038600" cy="4114800"/>
          </a:xfrm>
          <a:ln w="38100">
            <a:solidFill>
              <a:srgbClr val="00CC00"/>
            </a:solidFill>
          </a:ln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438400"/>
            <a:ext cx="4038600" cy="4114800"/>
          </a:xfrm>
          <a:noFill/>
          <a:ln w="38100">
            <a:solidFill>
              <a:srgbClr val="FF0000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4572000" y="1143000"/>
            <a:ext cx="0" cy="1143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>
            <a:off x="3048000" y="228600"/>
            <a:ext cx="2895600" cy="7461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ISILAH 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 idx="4294967295"/>
          </p:nvPr>
        </p:nvSpPr>
        <p:spPr>
          <a:xfrm>
            <a:off x="457200" y="528638"/>
            <a:ext cx="6705600" cy="825500"/>
          </a:xfrm>
        </p:spPr>
        <p:txBody>
          <a:bodyPr/>
          <a:lstStyle/>
          <a:p>
            <a:pPr eaLnBrk="1" hangingPunct="1"/>
            <a:r>
              <a:rPr lang="en-US" sz="11700" smtClean="0">
                <a:solidFill>
                  <a:srgbClr val="800000"/>
                </a:solidFill>
              </a:rPr>
              <a:t>DISKUSI</a:t>
            </a:r>
            <a:endParaRPr lang="id-ID" sz="11700" smtClean="0">
              <a:solidFill>
                <a:srgbClr val="800000"/>
              </a:solidFill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4294967295"/>
          </p:nvPr>
        </p:nvSpPr>
        <p:spPr>
          <a:xfrm>
            <a:off x="533400" y="2438400"/>
            <a:ext cx="8229600" cy="32131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sz="2800" smtClean="0"/>
              <a:t>BAGAIMANA MEMBEDAKAN PROGRAM KKN DAN PPL?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smtClean="0"/>
              <a:t>KAPAN PROGRAM DIMASUKKAN KE KELOMPOK KKN &amp; KAPAN KE KELOMPOK PPL?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smtClean="0"/>
              <a:t>BERAPA PERBANDINGAN PROGRAM 50%:50%, 40% KKN-60%PPL ATAU LAINNYA?</a:t>
            </a:r>
            <a:endParaRPr lang="id-ID" sz="2800" smtClean="0"/>
          </a:p>
        </p:txBody>
      </p:sp>
      <p:pic>
        <p:nvPicPr>
          <p:cNvPr id="6" name="Picture 4" descr="GCT0095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0" y="271463"/>
            <a:ext cx="1703388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5837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4"/>
          <p:cNvSpPr>
            <a:spLocks noChangeArrowheads="1" noChangeShapeType="1" noTextEdit="1"/>
          </p:cNvSpPr>
          <p:nvPr/>
        </p:nvSpPr>
        <p:spPr bwMode="auto">
          <a:xfrm>
            <a:off x="228600" y="304800"/>
            <a:ext cx="3352800" cy="1295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id-ID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JENIS PROGRAM</a:t>
            </a:r>
          </a:p>
        </p:txBody>
      </p:sp>
      <p:sp>
        <p:nvSpPr>
          <p:cNvPr id="82949" name="Oval 5"/>
          <p:cNvSpPr>
            <a:spLocks noChangeArrowheads="1"/>
          </p:cNvSpPr>
          <p:nvPr/>
        </p:nvSpPr>
        <p:spPr bwMode="auto">
          <a:xfrm>
            <a:off x="609600" y="1676400"/>
            <a:ext cx="2743200" cy="289560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KELOMPOK</a:t>
            </a:r>
          </a:p>
          <a:p>
            <a:pPr algn="ctr"/>
            <a:r>
              <a:rPr lang="en-US" sz="3200"/>
              <a:t>KECIL</a:t>
            </a:r>
          </a:p>
          <a:p>
            <a:pPr algn="ctr"/>
            <a:r>
              <a:rPr lang="en-US" sz="3200"/>
              <a:t>&lt; 50%</a:t>
            </a:r>
          </a:p>
        </p:txBody>
      </p:sp>
      <p:sp>
        <p:nvSpPr>
          <p:cNvPr id="82950" name="Oval 6"/>
          <p:cNvSpPr>
            <a:spLocks noChangeArrowheads="1"/>
          </p:cNvSpPr>
          <p:nvPr/>
        </p:nvSpPr>
        <p:spPr bwMode="auto">
          <a:xfrm>
            <a:off x="4038600" y="381000"/>
            <a:ext cx="4953000" cy="4800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000"/>
              <a:t>KELOMPOK</a:t>
            </a:r>
          </a:p>
          <a:p>
            <a:pPr algn="ctr"/>
            <a:r>
              <a:rPr lang="en-US" sz="6000"/>
              <a:t>BESAR</a:t>
            </a:r>
          </a:p>
          <a:p>
            <a:pPr algn="ctr"/>
            <a:r>
              <a:rPr lang="en-US" sz="6000"/>
              <a:t>100%</a:t>
            </a:r>
          </a:p>
        </p:txBody>
      </p:sp>
      <p:sp>
        <p:nvSpPr>
          <p:cNvPr id="82951" name="Rectangle 7"/>
          <p:cNvSpPr>
            <a:spLocks noChangeArrowheads="1"/>
          </p:cNvSpPr>
          <p:nvPr/>
        </p:nvSpPr>
        <p:spPr bwMode="auto">
          <a:xfrm rot="3302434">
            <a:off x="2933700" y="4838700"/>
            <a:ext cx="23622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7 – 8 JAM / HARI</a:t>
            </a:r>
          </a:p>
        </p:txBody>
      </p:sp>
      <p:sp>
        <p:nvSpPr>
          <p:cNvPr id="82952" name="Oval 8"/>
          <p:cNvSpPr>
            <a:spLocks noChangeArrowheads="1"/>
          </p:cNvSpPr>
          <p:nvPr/>
        </p:nvSpPr>
        <p:spPr bwMode="auto">
          <a:xfrm>
            <a:off x="1219200" y="4876800"/>
            <a:ext cx="1828800" cy="1600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INDIVIDU</a:t>
            </a:r>
          </a:p>
        </p:txBody>
      </p:sp>
      <p:sp>
        <p:nvSpPr>
          <p:cNvPr id="82953" name="AutoShape 9"/>
          <p:cNvSpPr>
            <a:spLocks noChangeArrowheads="1"/>
          </p:cNvSpPr>
          <p:nvPr/>
        </p:nvSpPr>
        <p:spPr bwMode="auto">
          <a:xfrm rot="8623802">
            <a:off x="2978150" y="4975225"/>
            <a:ext cx="457200" cy="609600"/>
          </a:xfrm>
          <a:custGeom>
            <a:avLst/>
            <a:gdLst>
              <a:gd name="T0" fmla="*/ 7258050 w 21600"/>
              <a:gd name="T1" fmla="*/ 0 h 21600"/>
              <a:gd name="T2" fmla="*/ 0 w 21600"/>
              <a:gd name="T3" fmla="*/ 8602134 h 21600"/>
              <a:gd name="T4" fmla="*/ 7258050 w 21600"/>
              <a:gd name="T5" fmla="*/ 17204267 h 21600"/>
              <a:gd name="T6" fmla="*/ 9677399 w 21600"/>
              <a:gd name="T7" fmla="*/ 8602134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82954" name="AutoShape 10"/>
          <p:cNvSpPr>
            <a:spLocks noChangeArrowheads="1"/>
          </p:cNvSpPr>
          <p:nvPr/>
        </p:nvSpPr>
        <p:spPr bwMode="auto">
          <a:xfrm rot="-2509299">
            <a:off x="4048125" y="3987800"/>
            <a:ext cx="533400" cy="609600"/>
          </a:xfrm>
          <a:custGeom>
            <a:avLst/>
            <a:gdLst>
              <a:gd name="T0" fmla="*/ 9879012 w 21600"/>
              <a:gd name="T1" fmla="*/ 0 h 21600"/>
              <a:gd name="T2" fmla="*/ 0 w 21600"/>
              <a:gd name="T3" fmla="*/ 8602134 h 21600"/>
              <a:gd name="T4" fmla="*/ 9879012 w 21600"/>
              <a:gd name="T5" fmla="*/ 17204267 h 21600"/>
              <a:gd name="T6" fmla="*/ 13172018 w 21600"/>
              <a:gd name="T7" fmla="*/ 8602134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82955" name="AutoShape 11"/>
          <p:cNvSpPr>
            <a:spLocks noChangeArrowheads="1"/>
          </p:cNvSpPr>
          <p:nvPr/>
        </p:nvSpPr>
        <p:spPr bwMode="auto">
          <a:xfrm rot="-8480786">
            <a:off x="2971800" y="3886200"/>
            <a:ext cx="457200" cy="609600"/>
          </a:xfrm>
          <a:custGeom>
            <a:avLst/>
            <a:gdLst>
              <a:gd name="T0" fmla="*/ 7258050 w 21600"/>
              <a:gd name="T1" fmla="*/ 0 h 21600"/>
              <a:gd name="T2" fmla="*/ 0 w 21600"/>
              <a:gd name="T3" fmla="*/ 8602134 h 21600"/>
              <a:gd name="T4" fmla="*/ 7258050 w 21600"/>
              <a:gd name="T5" fmla="*/ 17204267 h 21600"/>
              <a:gd name="T6" fmla="*/ 9677399 w 21600"/>
              <a:gd name="T7" fmla="*/ 8602134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82956" name="Rectangle 12"/>
          <p:cNvSpPr>
            <a:spLocks noChangeArrowheads="1"/>
          </p:cNvSpPr>
          <p:nvPr/>
        </p:nvSpPr>
        <p:spPr bwMode="auto">
          <a:xfrm>
            <a:off x="5334000" y="5334000"/>
            <a:ext cx="3429000" cy="1219200"/>
          </a:xfrm>
          <a:prstGeom prst="rect">
            <a:avLst/>
          </a:prstGeom>
          <a:solidFill>
            <a:srgbClr val="00CC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TOTAL JAM 6 SKS</a:t>
            </a:r>
          </a:p>
          <a:p>
            <a:pPr algn="ctr"/>
            <a:r>
              <a:rPr lang="en-US" sz="2000"/>
              <a:t>7–8 JAM X 36 HARI (6 MG)=</a:t>
            </a:r>
          </a:p>
          <a:p>
            <a:pPr algn="ctr"/>
            <a:r>
              <a:rPr lang="en-US" sz="2000"/>
              <a:t>252 – 288 jam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2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82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82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82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9" grpId="0" animBg="1"/>
      <p:bldP spid="82950" grpId="0" animBg="1"/>
      <p:bldP spid="82951" grpId="0" animBg="1"/>
      <p:bldP spid="82952" grpId="0" animBg="1"/>
      <p:bldP spid="82953" grpId="0" animBg="1"/>
      <p:bldP spid="82954" grpId="0" animBg="1"/>
      <p:bldP spid="82955" grpId="0" animBg="1"/>
      <p:bldP spid="8295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7"/>
          <p:cNvSpPr>
            <a:spLocks noGrp="1"/>
          </p:cNvSpPr>
          <p:nvPr>
            <p:ph idx="4294967295"/>
          </p:nvPr>
        </p:nvSpPr>
        <p:spPr>
          <a:xfrm>
            <a:off x="511175" y="1624013"/>
            <a:ext cx="8229600" cy="4876800"/>
          </a:xfrm>
        </p:spPr>
        <p:txBody>
          <a:bodyPr/>
          <a:lstStyle/>
          <a:p>
            <a:pPr eaLnBrk="1" hangingPunct="1">
              <a:buClr>
                <a:srgbClr val="002060"/>
              </a:buClr>
              <a:buFontTx/>
              <a:buNone/>
            </a:pPr>
            <a:endParaRPr lang="en-US" sz="1900" b="1" smtClean="0">
              <a:solidFill>
                <a:srgbClr val="002060"/>
              </a:solidFill>
            </a:endParaRPr>
          </a:p>
          <a:p>
            <a:pPr eaLnBrk="1" hangingPunct="1">
              <a:buClr>
                <a:srgbClr val="002060"/>
              </a:buClr>
              <a:buFont typeface="Wingdings" pitchFamily="2" charset="2"/>
              <a:buChar char="ü"/>
            </a:pPr>
            <a:r>
              <a:rPr lang="en-US" sz="1900" b="1" smtClean="0">
                <a:solidFill>
                  <a:srgbClr val="002060"/>
                </a:solidFill>
              </a:rPr>
              <a:t>MAKSIMAL 1 MG DI LAPANGAN MATRIK PROGRAM HARUS SUDAH JADI</a:t>
            </a:r>
          </a:p>
          <a:p>
            <a:pPr eaLnBrk="1" hangingPunct="1">
              <a:buClr>
                <a:srgbClr val="002060"/>
              </a:buClr>
              <a:buFont typeface="Wingdings" pitchFamily="2" charset="2"/>
              <a:buChar char="ü"/>
            </a:pPr>
            <a:r>
              <a:rPr lang="en-US" sz="1900" b="1" smtClean="0">
                <a:solidFill>
                  <a:srgbClr val="002060"/>
                </a:solidFill>
              </a:rPr>
              <a:t>PRAKTIK (MENGAJAR) MINIMAL 8 KALI (4 TERBIMBING &amp; 4 MANDIRI)</a:t>
            </a:r>
          </a:p>
          <a:p>
            <a:pPr eaLnBrk="1" hangingPunct="1">
              <a:buClr>
                <a:srgbClr val="002060"/>
              </a:buClr>
              <a:buFont typeface="Wingdings" pitchFamily="2" charset="2"/>
              <a:buChar char="ü"/>
            </a:pPr>
            <a:r>
              <a:rPr lang="en-US" sz="1900" b="1" smtClean="0">
                <a:solidFill>
                  <a:srgbClr val="002060"/>
                </a:solidFill>
              </a:rPr>
              <a:t>MELAKSANAKAN PROGRAM KKN DI SELA-SELA PPL </a:t>
            </a:r>
          </a:p>
          <a:p>
            <a:pPr eaLnBrk="1" hangingPunct="1">
              <a:buClr>
                <a:srgbClr val="002060"/>
              </a:buClr>
              <a:buFont typeface="Wingdings" pitchFamily="2" charset="2"/>
              <a:buChar char="ü"/>
            </a:pPr>
            <a:r>
              <a:rPr lang="en-US" sz="1900" b="1" smtClean="0">
                <a:solidFill>
                  <a:srgbClr val="002060"/>
                </a:solidFill>
              </a:rPr>
              <a:t>JAM KEGIATAN DI HITUNG DARI PERSIAPAN, PELAKSANAAN, DAN AKHIR/TINDAK LANJUT KEGIATAN. </a:t>
            </a:r>
          </a:p>
          <a:p>
            <a:pPr eaLnBrk="1" hangingPunct="1">
              <a:buClr>
                <a:srgbClr val="002060"/>
              </a:buClr>
              <a:buFont typeface="Wingdings" pitchFamily="2" charset="2"/>
              <a:buChar char="ü"/>
            </a:pPr>
            <a:r>
              <a:rPr lang="en-US" sz="1900" b="1" smtClean="0">
                <a:solidFill>
                  <a:srgbClr val="002060"/>
                </a:solidFill>
              </a:rPr>
              <a:t>KEGIATAN TERSEBUT DAPAT DILAKSANAKAN DI SEKOLAH, DI PONDOKAN, ATAU DI LUAR SEKOLAH/PONDOKAN</a:t>
            </a:r>
          </a:p>
          <a:p>
            <a:pPr eaLnBrk="1" hangingPunct="1">
              <a:buClr>
                <a:srgbClr val="002060"/>
              </a:buClr>
              <a:buFont typeface="Wingdings" pitchFamily="2" charset="2"/>
              <a:buChar char="ü"/>
            </a:pPr>
            <a:r>
              <a:rPr lang="en-US" sz="1900" b="1" smtClean="0">
                <a:solidFill>
                  <a:srgbClr val="002060"/>
                </a:solidFill>
              </a:rPr>
              <a:t>SEMUA KEGIATAN DIDOKUMENTASIKAN DALAM CATATAN HARIAN</a:t>
            </a:r>
          </a:p>
          <a:p>
            <a:pPr eaLnBrk="1" hangingPunct="1">
              <a:buClr>
                <a:srgbClr val="002060"/>
              </a:buClr>
              <a:buFont typeface="Wingdings" pitchFamily="2" charset="2"/>
              <a:buChar char="ü"/>
            </a:pPr>
            <a:r>
              <a:rPr lang="en-US" sz="1900" b="1" smtClean="0">
                <a:solidFill>
                  <a:srgbClr val="002060"/>
                </a:solidFill>
              </a:rPr>
              <a:t>MEMBUAT PROGRAM KERJA HARIAN/MINGGUAN</a:t>
            </a:r>
          </a:p>
          <a:p>
            <a:pPr eaLnBrk="1" hangingPunct="1">
              <a:buClr>
                <a:srgbClr val="002060"/>
              </a:buClr>
              <a:buFont typeface="Wingdings" pitchFamily="2" charset="2"/>
              <a:buChar char="ü"/>
            </a:pPr>
            <a:r>
              <a:rPr lang="en-US" sz="1900" b="1" smtClean="0">
                <a:solidFill>
                  <a:srgbClr val="002060"/>
                </a:solidFill>
              </a:rPr>
              <a:t>PIKET </a:t>
            </a:r>
          </a:p>
          <a:p>
            <a:pPr eaLnBrk="1" hangingPunct="1">
              <a:buClr>
                <a:srgbClr val="002060"/>
              </a:buClr>
              <a:buFontTx/>
              <a:buNone/>
            </a:pPr>
            <a:endParaRPr lang="id-ID" sz="1900" b="1" smtClean="0">
              <a:solidFill>
                <a:srgbClr val="002060"/>
              </a:solidFill>
            </a:endParaRPr>
          </a:p>
        </p:txBody>
      </p:sp>
      <p:sp>
        <p:nvSpPr>
          <p:cNvPr id="14339" name="WordArt 6"/>
          <p:cNvSpPr>
            <a:spLocks noChangeArrowheads="1" noChangeShapeType="1" noTextEdit="1"/>
          </p:cNvSpPr>
          <p:nvPr/>
        </p:nvSpPr>
        <p:spPr bwMode="auto">
          <a:xfrm>
            <a:off x="381000" y="457200"/>
            <a:ext cx="6248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PELAKSANAAN KKN-PPL</a:t>
            </a:r>
          </a:p>
        </p:txBody>
      </p:sp>
      <p:pic>
        <p:nvPicPr>
          <p:cNvPr id="59399" name="Picture 7" descr="j031809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5181600"/>
            <a:ext cx="129222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cochet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eaLnBrk="1" hangingPunct="1"/>
            <a:r>
              <a:rPr lang="en-US" sz="3600" smtClean="0"/>
              <a:t>MATRIK PELAKSANAAN PROGRAM</a:t>
            </a:r>
            <a:br>
              <a:rPr lang="en-US" sz="3600" smtClean="0"/>
            </a:br>
            <a:r>
              <a:rPr lang="en-US" sz="3600" smtClean="0"/>
              <a:t>(MPP KKN-PPL)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d-ID" sz="2400" noProof="1" smtClean="0"/>
              <a:t>Harus selesai 1 mg di lokasi</a:t>
            </a:r>
          </a:p>
          <a:p>
            <a:pPr eaLnBrk="1" hangingPunct="1">
              <a:lnSpc>
                <a:spcPct val="80000"/>
              </a:lnSpc>
            </a:pPr>
            <a:r>
              <a:rPr lang="id-ID" sz="2400" noProof="1" smtClean="0"/>
              <a:t>Sebagai kontrak kerja &amp; prestai</a:t>
            </a:r>
          </a:p>
          <a:p>
            <a:pPr eaLnBrk="1" hangingPunct="1">
              <a:lnSpc>
                <a:spcPct val="80000"/>
              </a:lnSpc>
            </a:pPr>
            <a:r>
              <a:rPr lang="id-ID" sz="2400" noProof="1" smtClean="0"/>
              <a:t>Melindungi/perisai mhs agar tidak didikte program terus menerus.</a:t>
            </a:r>
          </a:p>
          <a:p>
            <a:pPr eaLnBrk="1" hangingPunct="1">
              <a:lnSpc>
                <a:spcPct val="80000"/>
              </a:lnSpc>
            </a:pPr>
            <a:r>
              <a:rPr lang="id-ID" sz="2400" noProof="1" smtClean="0"/>
              <a:t>Panduan kerja</a:t>
            </a:r>
          </a:p>
          <a:p>
            <a:pPr eaLnBrk="1" hangingPunct="1">
              <a:lnSpc>
                <a:spcPct val="80000"/>
              </a:lnSpc>
            </a:pPr>
            <a:r>
              <a:rPr lang="id-ID" sz="2400" noProof="1" smtClean="0"/>
              <a:t>Refleksi kemampuan mhs</a:t>
            </a:r>
          </a:p>
          <a:p>
            <a:pPr eaLnBrk="1" hangingPunct="1">
              <a:lnSpc>
                <a:spcPct val="80000"/>
              </a:lnSpc>
            </a:pPr>
            <a:r>
              <a:rPr lang="id-ID" sz="2400" noProof="1" smtClean="0"/>
              <a:t>Efisien dan efektivitas kerja</a:t>
            </a:r>
          </a:p>
          <a:p>
            <a:pPr eaLnBrk="1" hangingPunct="1">
              <a:lnSpc>
                <a:spcPct val="80000"/>
              </a:lnSpc>
            </a:pPr>
            <a:r>
              <a:rPr lang="id-ID" sz="2400" noProof="1" smtClean="0"/>
              <a:t>Alat pemantau kinerja</a:t>
            </a:r>
          </a:p>
          <a:p>
            <a:pPr eaLnBrk="1" hangingPunct="1">
              <a:lnSpc>
                <a:spcPct val="80000"/>
              </a:lnSpc>
            </a:pPr>
            <a:r>
              <a:rPr lang="id-ID" sz="2400" noProof="1" smtClean="0"/>
              <a:t>Alat evaluasi DPL</a:t>
            </a:r>
          </a:p>
          <a:p>
            <a:pPr eaLnBrk="1" hangingPunct="1">
              <a:lnSpc>
                <a:spcPct val="80000"/>
              </a:lnSpc>
            </a:pPr>
            <a:r>
              <a:rPr lang="id-ID" sz="2400" noProof="1" smtClean="0"/>
              <a:t>Praktis</a:t>
            </a:r>
          </a:p>
          <a:p>
            <a:pPr eaLnBrk="1" hangingPunct="1">
              <a:lnSpc>
                <a:spcPct val="80000"/>
              </a:lnSpc>
            </a:pPr>
            <a:r>
              <a:rPr lang="id-ID" sz="2400" noProof="1" smtClean="0"/>
              <a:t>Berterima</a:t>
            </a:r>
          </a:p>
          <a:p>
            <a:pPr eaLnBrk="1" hangingPunct="1">
              <a:lnSpc>
                <a:spcPct val="80000"/>
              </a:lnSpc>
            </a:pPr>
            <a:r>
              <a:rPr lang="id-ID" sz="2400" noProof="1" smtClean="0"/>
              <a:t>Berkelanjutan </a:t>
            </a:r>
          </a:p>
        </p:txBody>
      </p:sp>
      <p:pic>
        <p:nvPicPr>
          <p:cNvPr id="83978" name="Picture 10" descr="GCAH238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6324600" y="3048000"/>
            <a:ext cx="1981200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7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70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7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839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2" grpId="0"/>
      <p:bldP spid="8704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8800" smtClean="0">
                <a:solidFill>
                  <a:srgbClr val="FF0000"/>
                </a:solidFill>
              </a:rPr>
              <a:t>DISKUSI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d-ID" noProof="1" smtClean="0"/>
              <a:t>Bagaimana jika program tidak terlaksana?</a:t>
            </a:r>
          </a:p>
          <a:p>
            <a:pPr eaLnBrk="1" hangingPunct="1"/>
            <a:r>
              <a:rPr lang="id-ID" noProof="1" smtClean="0"/>
              <a:t>Bolehkah mengganti program?</a:t>
            </a:r>
          </a:p>
          <a:p>
            <a:pPr eaLnBrk="1" hangingPunct="1"/>
            <a:r>
              <a:rPr lang="id-ID" noProof="1" smtClean="0"/>
              <a:t>Bagaimana dengan program insidental?</a:t>
            </a:r>
          </a:p>
        </p:txBody>
      </p:sp>
      <p:pic>
        <p:nvPicPr>
          <p:cNvPr id="65552" name="Picture 16" descr="SCHLK04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3886200"/>
            <a:ext cx="1751013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49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55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5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/>
      <p:bldP spid="8499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7200" smtClean="0"/>
              <a:t>PEMBIMBINGAN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sz="2400" noProof="1" smtClean="0"/>
              <a:t>Setiap lokasi dibimbing 1 DPL KKN, dan 1 atau lebih DPL PPL tergantung jumlah prodi yang ada di lokasi y</a:t>
            </a:r>
            <a:r>
              <a:rPr lang="en-US" sz="2400" smtClean="0"/>
              <a:t>bs</a:t>
            </a:r>
            <a:r>
              <a:rPr lang="en-US" sz="2400" noProof="1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noProof="1" smtClean="0"/>
              <a:t>Seorang DPL PPL dapat membimbing beberapa tempat PPL mhs.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noProof="1" smtClean="0"/>
              <a:t>Pembimbingan PPL:  1/2 minggu (</a:t>
            </a:r>
            <a:r>
              <a:rPr lang="en-US" sz="2400" noProof="1" smtClean="0">
                <a:cs typeface="Arial" charset="0"/>
              </a:rPr>
              <a:t>∑ &gt; 4)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noProof="1" smtClean="0"/>
              <a:t>Pembimbingan KKN: 1/minggu (</a:t>
            </a:r>
            <a:r>
              <a:rPr lang="en-US" sz="2400" noProof="1" smtClean="0">
                <a:cs typeface="Arial" charset="0"/>
              </a:rPr>
              <a:t>∑ &gt; 6)</a:t>
            </a:r>
            <a:endParaRPr lang="en-US" sz="2400" noProof="1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noProof="1" smtClean="0"/>
              <a:t>DPL menandatangani setelah pembimbingan (2 lbr monitoring dan di catatan harian)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 noProof="1" smtClean="0"/>
              <a:t>DPL selalu berkoordinasi dan diskusi dengan guru pembimbing, koordinator PPL, dan KS (minimal 1/ 3 minggu)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860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860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86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86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/>
      <p:bldP spid="8601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68628" y="504814"/>
            <a:ext cx="7929618" cy="3000396"/>
          </a:xfrm>
          <a:prstGeom prst="rect">
            <a:avLst/>
          </a:prstGeom>
          <a:solidFill>
            <a:srgbClr val="003300"/>
          </a:solidFill>
          <a:ln>
            <a:solidFill>
              <a:srgbClr val="0033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id-ID"/>
          </a:p>
        </p:txBody>
      </p:sp>
      <p:sp>
        <p:nvSpPr>
          <p:cNvPr id="4" name="TextBox 3"/>
          <p:cNvSpPr txBox="1"/>
          <p:nvPr/>
        </p:nvSpPr>
        <p:spPr>
          <a:xfrm>
            <a:off x="773749" y="785721"/>
            <a:ext cx="7500990" cy="230832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spAutoFit/>
          </a:bodyPr>
          <a:lstStyle/>
          <a:p>
            <a:pPr algn="ctr" eaLnBrk="0" hangingPunct="0">
              <a:defRPr/>
            </a:pPr>
            <a:endParaRPr lang="id-ID" sz="3600" b="1"/>
          </a:p>
        </p:txBody>
      </p:sp>
      <p:sp>
        <p:nvSpPr>
          <p:cNvPr id="64523" name="WordArt 11"/>
          <p:cNvSpPr>
            <a:spLocks noChangeArrowheads="1" noChangeShapeType="1" noTextEdit="1"/>
          </p:cNvSpPr>
          <p:nvPr/>
        </p:nvSpPr>
        <p:spPr bwMode="auto">
          <a:xfrm>
            <a:off x="1066800" y="1143000"/>
            <a:ext cx="70866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PASCAKKN-PPL</a:t>
            </a:r>
          </a:p>
        </p:txBody>
      </p:sp>
      <p:sp>
        <p:nvSpPr>
          <p:cNvPr id="64524" name="Oval 12"/>
          <p:cNvSpPr>
            <a:spLocks noChangeArrowheads="1"/>
          </p:cNvSpPr>
          <p:nvPr/>
        </p:nvSpPr>
        <p:spPr bwMode="auto">
          <a:xfrm>
            <a:off x="228600" y="3733800"/>
            <a:ext cx="2057400" cy="2209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UJIAN</a:t>
            </a:r>
          </a:p>
          <a:p>
            <a:pPr algn="ctr"/>
            <a:r>
              <a:rPr lang="en-US" sz="3200"/>
              <a:t>KKN-PPL</a:t>
            </a:r>
          </a:p>
        </p:txBody>
      </p:sp>
      <p:sp>
        <p:nvSpPr>
          <p:cNvPr id="64525" name="Oval 13"/>
          <p:cNvSpPr>
            <a:spLocks noChangeArrowheads="1"/>
          </p:cNvSpPr>
          <p:nvPr/>
        </p:nvSpPr>
        <p:spPr bwMode="auto">
          <a:xfrm>
            <a:off x="3124200" y="3810000"/>
            <a:ext cx="2057400" cy="2209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/>
              <a:t>LAPORAN</a:t>
            </a:r>
          </a:p>
          <a:p>
            <a:pPr algn="ctr"/>
            <a:r>
              <a:rPr lang="en-US" sz="3200"/>
              <a:t>KKN-PPL</a:t>
            </a:r>
          </a:p>
        </p:txBody>
      </p:sp>
      <p:sp>
        <p:nvSpPr>
          <p:cNvPr id="64526" name="Oval 14"/>
          <p:cNvSpPr>
            <a:spLocks noChangeArrowheads="1"/>
          </p:cNvSpPr>
          <p:nvPr/>
        </p:nvSpPr>
        <p:spPr bwMode="auto">
          <a:xfrm>
            <a:off x="6096000" y="3429000"/>
            <a:ext cx="2895600" cy="297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PENYERAHAN</a:t>
            </a:r>
          </a:p>
          <a:p>
            <a:pPr algn="ctr"/>
            <a:r>
              <a:rPr lang="en-US" sz="2000"/>
              <a:t>NILAI</a:t>
            </a:r>
          </a:p>
          <a:p>
            <a:pPr algn="ctr"/>
            <a:r>
              <a:rPr lang="en-US" sz="2000"/>
              <a:t>KE  PL PPL &amp; UPPL</a:t>
            </a:r>
          </a:p>
        </p:txBody>
      </p:sp>
      <p:sp>
        <p:nvSpPr>
          <p:cNvPr id="64527" name="AutoShape 15"/>
          <p:cNvSpPr>
            <a:spLocks noChangeArrowheads="1"/>
          </p:cNvSpPr>
          <p:nvPr/>
        </p:nvSpPr>
        <p:spPr bwMode="auto">
          <a:xfrm>
            <a:off x="2209800" y="4572000"/>
            <a:ext cx="990600" cy="762000"/>
          </a:xfrm>
          <a:custGeom>
            <a:avLst/>
            <a:gdLst>
              <a:gd name="T0" fmla="*/ 34072512 w 21600"/>
              <a:gd name="T1" fmla="*/ 0 h 21600"/>
              <a:gd name="T2" fmla="*/ 0 w 21600"/>
              <a:gd name="T3" fmla="*/ 13440833 h 21600"/>
              <a:gd name="T4" fmla="*/ 34072512 w 21600"/>
              <a:gd name="T5" fmla="*/ 26881666 h 21600"/>
              <a:gd name="T6" fmla="*/ 45430012 w 21600"/>
              <a:gd name="T7" fmla="*/ 1344083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4528" name="AutoShape 16"/>
          <p:cNvSpPr>
            <a:spLocks noChangeArrowheads="1"/>
          </p:cNvSpPr>
          <p:nvPr/>
        </p:nvSpPr>
        <p:spPr bwMode="auto">
          <a:xfrm>
            <a:off x="5257800" y="4495800"/>
            <a:ext cx="838200" cy="762000"/>
          </a:xfrm>
          <a:custGeom>
            <a:avLst/>
            <a:gdLst>
              <a:gd name="T0" fmla="*/ 28830587 w 21600"/>
              <a:gd name="T1" fmla="*/ 0 h 21600"/>
              <a:gd name="T2" fmla="*/ 0 w 21600"/>
              <a:gd name="T3" fmla="*/ 13440833 h 21600"/>
              <a:gd name="T4" fmla="*/ 28830587 w 21600"/>
              <a:gd name="T5" fmla="*/ 26881666 h 21600"/>
              <a:gd name="T6" fmla="*/ 38440779 w 21600"/>
              <a:gd name="T7" fmla="*/ 1344083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4529" name="Rectangle 17"/>
          <p:cNvSpPr>
            <a:spLocks noChangeArrowheads="1"/>
          </p:cNvSpPr>
          <p:nvPr/>
        </p:nvSpPr>
        <p:spPr bwMode="auto">
          <a:xfrm>
            <a:off x="1371600" y="6096000"/>
            <a:ext cx="2438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di lokasi / kampus</a:t>
            </a:r>
          </a:p>
        </p:txBody>
      </p:sp>
      <p:sp>
        <p:nvSpPr>
          <p:cNvPr id="64530" name="AutoShape 18"/>
          <p:cNvSpPr>
            <a:spLocks noChangeArrowheads="1"/>
          </p:cNvSpPr>
          <p:nvPr/>
        </p:nvSpPr>
        <p:spPr bwMode="auto">
          <a:xfrm>
            <a:off x="685800" y="5791200"/>
            <a:ext cx="609600" cy="838200"/>
          </a:xfrm>
          <a:prstGeom prst="curvedRightArrow">
            <a:avLst>
              <a:gd name="adj1" fmla="val 27500"/>
              <a:gd name="adj2" fmla="val 55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4531" name="AutoShape 19"/>
          <p:cNvSpPr>
            <a:spLocks noChangeArrowheads="1"/>
          </p:cNvSpPr>
          <p:nvPr/>
        </p:nvSpPr>
        <p:spPr bwMode="auto">
          <a:xfrm>
            <a:off x="3886200" y="5715000"/>
            <a:ext cx="533400" cy="914400"/>
          </a:xfrm>
          <a:prstGeom prst="curvedLeftArrow">
            <a:avLst>
              <a:gd name="adj1" fmla="val 34286"/>
              <a:gd name="adj2" fmla="val 68571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4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4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64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4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4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4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3" grpId="0" animBg="1"/>
      <p:bldP spid="64524" grpId="0" animBg="1"/>
      <p:bldP spid="64525" grpId="0" animBg="1"/>
      <p:bldP spid="64526" grpId="0" animBg="1"/>
      <p:bldP spid="64527" grpId="0" animBg="1"/>
      <p:bldP spid="64528" grpId="0" animBg="1"/>
      <p:bldP spid="64529" grpId="0" animBg="1"/>
      <p:bldP spid="64530" grpId="0" animBg="1"/>
      <p:bldP spid="6453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Content Placeholder 3" descr="Picture6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-44450" y="0"/>
            <a:ext cx="9188450" cy="6858000"/>
          </a:xfrm>
        </p:spPr>
      </p:pic>
      <p:sp>
        <p:nvSpPr>
          <p:cNvPr id="19459" name="Title 1"/>
          <p:cNvSpPr>
            <a:spLocks noGrp="1"/>
          </p:cNvSpPr>
          <p:nvPr>
            <p:ph type="title"/>
          </p:nvPr>
        </p:nvSpPr>
        <p:spPr>
          <a:xfrm>
            <a:off x="381000" y="4572000"/>
            <a:ext cx="8458200" cy="2057400"/>
          </a:xfrm>
        </p:spPr>
        <p:txBody>
          <a:bodyPr/>
          <a:lstStyle/>
          <a:p>
            <a:r>
              <a:rPr lang="en-US" sz="8000" b="1" smtClean="0">
                <a:solidFill>
                  <a:srgbClr val="0000FF"/>
                </a:solidFill>
              </a:rPr>
              <a:t>TERIMA KASIH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Content Placeholder 4" descr="Picture1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2700"/>
            <a:ext cx="9139238" cy="68453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935162"/>
          </a:xfrm>
        </p:spPr>
        <p:txBody>
          <a:bodyPr/>
          <a:lstStyle/>
          <a:p>
            <a:r>
              <a:rPr lang="en-US" sz="5400" b="1" smtClean="0">
                <a:solidFill>
                  <a:srgbClr val="FFC000"/>
                </a:solidFill>
              </a:rPr>
              <a:t>Mekanisme Pelaksanaan KKN-PPL PPKHB</a:t>
            </a:r>
            <a:endParaRPr lang="en-US" b="1" smtClean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514600"/>
            <a:ext cx="8458200" cy="41148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400" b="1" dirty="0" err="1" smtClean="0">
                <a:solidFill>
                  <a:srgbClr val="FFC000"/>
                </a:solidFill>
              </a:rPr>
              <a:t>Disampaikan</a:t>
            </a:r>
            <a:r>
              <a:rPr lang="en-US" sz="2400" b="1" dirty="0" smtClean="0">
                <a:solidFill>
                  <a:srgbClr val="FFC000"/>
                </a:solidFill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</a:rPr>
              <a:t>pada</a:t>
            </a:r>
            <a:r>
              <a:rPr lang="en-US" sz="2400" b="1" dirty="0" smtClean="0">
                <a:solidFill>
                  <a:srgbClr val="FFC000"/>
                </a:solidFill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</a:rPr>
              <a:t>pembekalan</a:t>
            </a:r>
            <a:r>
              <a:rPr lang="en-US" sz="2400" b="1" dirty="0" smtClean="0">
                <a:solidFill>
                  <a:srgbClr val="FFC000"/>
                </a:solidFill>
              </a:rPr>
              <a:t> KKN-PPL </a:t>
            </a:r>
            <a:r>
              <a:rPr lang="en-US" sz="2400" b="1" dirty="0" err="1" smtClean="0">
                <a:solidFill>
                  <a:srgbClr val="FFC000"/>
                </a:solidFill>
              </a:rPr>
              <a:t>Terpadu</a:t>
            </a:r>
            <a:r>
              <a:rPr lang="en-US" sz="2400" b="1" dirty="0" smtClean="0">
                <a:solidFill>
                  <a:srgbClr val="FFC000"/>
                </a:solidFill>
              </a:rPr>
              <a:t> Program PPKHB</a:t>
            </a:r>
          </a:p>
          <a:p>
            <a:pPr marL="0" indent="0">
              <a:buFontTx/>
              <a:buNone/>
              <a:defRPr/>
            </a:pPr>
            <a:endParaRPr lang="en-US" b="1" dirty="0" smtClean="0">
              <a:solidFill>
                <a:srgbClr val="FFC000"/>
              </a:solidFill>
            </a:endParaRPr>
          </a:p>
          <a:p>
            <a:pPr marL="0" indent="0">
              <a:buFontTx/>
              <a:buNone/>
              <a:defRPr/>
            </a:pPr>
            <a:endParaRPr lang="en-US" b="1" dirty="0" smtClean="0">
              <a:solidFill>
                <a:srgbClr val="FFC000"/>
              </a:solidFill>
            </a:endParaRPr>
          </a:p>
          <a:p>
            <a:pPr marL="0" indent="0">
              <a:buFontTx/>
              <a:buNone/>
              <a:defRPr/>
            </a:pPr>
            <a:endParaRPr lang="en-US" b="1" dirty="0" smtClean="0">
              <a:solidFill>
                <a:srgbClr val="FFC000"/>
              </a:solidFill>
            </a:endParaRPr>
          </a:p>
          <a:p>
            <a:pPr algn="r">
              <a:buFontTx/>
              <a:buNone/>
              <a:defRPr/>
            </a:pPr>
            <a:r>
              <a:rPr lang="en-US" sz="2400" b="1" dirty="0" err="1" smtClean="0">
                <a:solidFill>
                  <a:srgbClr val="FFC000"/>
                </a:solidFill>
              </a:rPr>
              <a:t>Oleh</a:t>
            </a:r>
            <a:r>
              <a:rPr lang="en-US" sz="2400" b="1" dirty="0" smtClean="0">
                <a:solidFill>
                  <a:srgbClr val="FFC000"/>
                </a:solidFill>
              </a:rPr>
              <a:t>: </a:t>
            </a:r>
            <a:r>
              <a:rPr lang="en-US" sz="2400" b="1" dirty="0" err="1" smtClean="0">
                <a:solidFill>
                  <a:srgbClr val="FFC000"/>
                </a:solidFill>
              </a:rPr>
              <a:t>Ngatman</a:t>
            </a:r>
            <a:r>
              <a:rPr lang="en-US" sz="2400" b="1" dirty="0" smtClean="0">
                <a:solidFill>
                  <a:srgbClr val="FFC000"/>
                </a:solidFill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</a:rPr>
              <a:t>Soewito</a:t>
            </a:r>
            <a:endParaRPr lang="en-US" sz="2400" b="1" dirty="0" smtClean="0">
              <a:solidFill>
                <a:srgbClr val="FFC000"/>
              </a:solidFill>
            </a:endParaRPr>
          </a:p>
          <a:p>
            <a:pPr algn="r">
              <a:buFontTx/>
              <a:buNone/>
              <a:defRPr/>
            </a:pPr>
            <a:r>
              <a:rPr lang="en-US" sz="2400" b="1" dirty="0" err="1" smtClean="0">
                <a:solidFill>
                  <a:srgbClr val="FFC000"/>
                </a:solidFill>
              </a:rPr>
              <a:t>Pusat</a:t>
            </a:r>
            <a:r>
              <a:rPr lang="en-US" sz="2400" b="1" dirty="0" smtClean="0">
                <a:solidFill>
                  <a:srgbClr val="FFC000"/>
                </a:solidFill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</a:rPr>
              <a:t>Layanan</a:t>
            </a:r>
            <a:r>
              <a:rPr lang="en-US" sz="2400" b="1" dirty="0" smtClean="0">
                <a:solidFill>
                  <a:srgbClr val="FFC000"/>
                </a:solidFill>
              </a:rPr>
              <a:t> PPL </a:t>
            </a:r>
            <a:r>
              <a:rPr lang="en-US" sz="2400" b="1" dirty="0" err="1" smtClean="0">
                <a:solidFill>
                  <a:srgbClr val="FFC000"/>
                </a:solidFill>
              </a:rPr>
              <a:t>dan</a:t>
            </a:r>
            <a:r>
              <a:rPr lang="en-US" sz="2400" b="1" dirty="0" smtClean="0">
                <a:solidFill>
                  <a:srgbClr val="FFC000"/>
                </a:solidFill>
              </a:rPr>
              <a:t> PKL LPPMP UNY</a:t>
            </a:r>
          </a:p>
          <a:p>
            <a:pPr algn="r">
              <a:buFontTx/>
              <a:buNone/>
              <a:defRPr/>
            </a:pPr>
            <a:r>
              <a:rPr lang="en-US" sz="2400" b="1" dirty="0" err="1" smtClean="0">
                <a:solidFill>
                  <a:srgbClr val="FFC000"/>
                </a:solidFill>
              </a:rPr>
              <a:t>Jumat</a:t>
            </a:r>
            <a:r>
              <a:rPr lang="en-US" sz="2400" b="1" dirty="0" smtClean="0">
                <a:solidFill>
                  <a:srgbClr val="FFC000"/>
                </a:solidFill>
              </a:rPr>
              <a:t>, 12 </a:t>
            </a:r>
            <a:r>
              <a:rPr lang="en-US" sz="2400" b="1" dirty="0" err="1" smtClean="0">
                <a:solidFill>
                  <a:srgbClr val="FFC000"/>
                </a:solidFill>
              </a:rPr>
              <a:t>Oktober</a:t>
            </a:r>
            <a:r>
              <a:rPr lang="en-US" sz="2400" b="1" dirty="0" smtClean="0">
                <a:solidFill>
                  <a:srgbClr val="FFC000"/>
                </a:solidFill>
              </a:rPr>
              <a:t> 2012</a:t>
            </a:r>
            <a:endParaRPr lang="en-US" sz="24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Content Placeholder 16" descr="Picture2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-6350"/>
            <a:ext cx="9144000" cy="6859588"/>
          </a:xfrm>
        </p:spPr>
      </p:pic>
      <p:sp>
        <p:nvSpPr>
          <p:cNvPr id="74757" name="WordArt 5"/>
          <p:cNvSpPr>
            <a:spLocks noChangeArrowheads="1" noChangeShapeType="1" noTextEdit="1"/>
          </p:cNvSpPr>
          <p:nvPr/>
        </p:nvSpPr>
        <p:spPr bwMode="auto">
          <a:xfrm>
            <a:off x="3048000" y="838200"/>
            <a:ext cx="2733675" cy="1398588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id-ID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KKN-PPL</a:t>
            </a:r>
          </a:p>
        </p:txBody>
      </p:sp>
      <p:sp>
        <p:nvSpPr>
          <p:cNvPr id="74758" name="Oval 6"/>
          <p:cNvSpPr>
            <a:spLocks noChangeArrowheads="1"/>
          </p:cNvSpPr>
          <p:nvPr/>
        </p:nvSpPr>
        <p:spPr bwMode="auto">
          <a:xfrm>
            <a:off x="1066800" y="3352800"/>
            <a:ext cx="1752600" cy="1828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PRA</a:t>
            </a:r>
          </a:p>
          <a:p>
            <a:pPr algn="ctr"/>
            <a:r>
              <a:rPr lang="en-US" sz="2800"/>
              <a:t>KKN-PPL</a:t>
            </a:r>
          </a:p>
        </p:txBody>
      </p:sp>
      <p:sp>
        <p:nvSpPr>
          <p:cNvPr id="74759" name="Oval 7"/>
          <p:cNvSpPr>
            <a:spLocks noChangeArrowheads="1"/>
          </p:cNvSpPr>
          <p:nvPr/>
        </p:nvSpPr>
        <p:spPr bwMode="auto">
          <a:xfrm>
            <a:off x="6324600" y="3276600"/>
            <a:ext cx="1752600" cy="1828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PASCA</a:t>
            </a:r>
          </a:p>
          <a:p>
            <a:pPr algn="ctr"/>
            <a:r>
              <a:rPr lang="en-US" sz="2800"/>
              <a:t>KKN-PPL</a:t>
            </a:r>
          </a:p>
        </p:txBody>
      </p:sp>
      <p:sp>
        <p:nvSpPr>
          <p:cNvPr id="74760" name="Oval 8"/>
          <p:cNvSpPr>
            <a:spLocks noChangeArrowheads="1"/>
          </p:cNvSpPr>
          <p:nvPr/>
        </p:nvSpPr>
        <p:spPr bwMode="auto">
          <a:xfrm>
            <a:off x="3733800" y="3276600"/>
            <a:ext cx="1752600" cy="1828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KKN-PPL</a:t>
            </a:r>
          </a:p>
        </p:txBody>
      </p:sp>
      <p:sp>
        <p:nvSpPr>
          <p:cNvPr id="74761" name="AutoShape 9"/>
          <p:cNvSpPr>
            <a:spLocks noChangeArrowheads="1"/>
          </p:cNvSpPr>
          <p:nvPr/>
        </p:nvSpPr>
        <p:spPr bwMode="auto">
          <a:xfrm>
            <a:off x="1981200" y="5257800"/>
            <a:ext cx="2895600" cy="762000"/>
          </a:xfrm>
          <a:prstGeom prst="curvedUpArrow">
            <a:avLst>
              <a:gd name="adj1" fmla="val 76000"/>
              <a:gd name="adj2" fmla="val 152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74762" name="AutoShape 10"/>
          <p:cNvSpPr>
            <a:spLocks noChangeArrowheads="1"/>
          </p:cNvSpPr>
          <p:nvPr/>
        </p:nvSpPr>
        <p:spPr bwMode="auto">
          <a:xfrm>
            <a:off x="4953000" y="5257800"/>
            <a:ext cx="2895600" cy="762000"/>
          </a:xfrm>
          <a:prstGeom prst="curvedUpArrow">
            <a:avLst>
              <a:gd name="adj1" fmla="val 76000"/>
              <a:gd name="adj2" fmla="val 152000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74763" name="AutoShape 11"/>
          <p:cNvSpPr>
            <a:spLocks noChangeArrowheads="1"/>
          </p:cNvSpPr>
          <p:nvPr/>
        </p:nvSpPr>
        <p:spPr bwMode="auto">
          <a:xfrm rot="7487761">
            <a:off x="1962944" y="2504281"/>
            <a:ext cx="1600200" cy="490538"/>
          </a:xfrm>
          <a:custGeom>
            <a:avLst/>
            <a:gdLst>
              <a:gd name="T0" fmla="*/ 88911117 w 21600"/>
              <a:gd name="T1" fmla="*/ 0 h 21600"/>
              <a:gd name="T2" fmla="*/ 0 w 21600"/>
              <a:gd name="T3" fmla="*/ 5570081 h 21600"/>
              <a:gd name="T4" fmla="*/ 88911117 w 21600"/>
              <a:gd name="T5" fmla="*/ 11140162 h 21600"/>
              <a:gd name="T6" fmla="*/ 118548144 w 21600"/>
              <a:gd name="T7" fmla="*/ 5570081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74764" name="AutoShape 12"/>
          <p:cNvSpPr>
            <a:spLocks noChangeArrowheads="1"/>
          </p:cNvSpPr>
          <p:nvPr/>
        </p:nvSpPr>
        <p:spPr bwMode="auto">
          <a:xfrm rot="3482597">
            <a:off x="5541169" y="2459831"/>
            <a:ext cx="1600200" cy="490538"/>
          </a:xfrm>
          <a:custGeom>
            <a:avLst/>
            <a:gdLst>
              <a:gd name="T0" fmla="*/ 88911117 w 21600"/>
              <a:gd name="T1" fmla="*/ 0 h 21600"/>
              <a:gd name="T2" fmla="*/ 0 w 21600"/>
              <a:gd name="T3" fmla="*/ 5570081 h 21600"/>
              <a:gd name="T4" fmla="*/ 88911117 w 21600"/>
              <a:gd name="T5" fmla="*/ 11140162 h 21600"/>
              <a:gd name="T6" fmla="*/ 118548144 w 21600"/>
              <a:gd name="T7" fmla="*/ 5570081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74765" name="AutoShape 13"/>
          <p:cNvSpPr>
            <a:spLocks noChangeArrowheads="1"/>
          </p:cNvSpPr>
          <p:nvPr/>
        </p:nvSpPr>
        <p:spPr bwMode="auto">
          <a:xfrm rot="5400000">
            <a:off x="3712369" y="2688431"/>
            <a:ext cx="1600200" cy="490538"/>
          </a:xfrm>
          <a:custGeom>
            <a:avLst/>
            <a:gdLst>
              <a:gd name="T0" fmla="*/ 88911117 w 21600"/>
              <a:gd name="T1" fmla="*/ 0 h 21600"/>
              <a:gd name="T2" fmla="*/ 0 w 21600"/>
              <a:gd name="T3" fmla="*/ 5570081 h 21600"/>
              <a:gd name="T4" fmla="*/ 88911117 w 21600"/>
              <a:gd name="T5" fmla="*/ 11140162 h 21600"/>
              <a:gd name="T6" fmla="*/ 118548144 w 21600"/>
              <a:gd name="T7" fmla="*/ 5570081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pic>
        <p:nvPicPr>
          <p:cNvPr id="4108" name="Picture 4" descr="F:\CLIPART1\PEOPLE\WORKERS\TEACHERC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86600" y="381000"/>
            <a:ext cx="1243013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4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4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4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7" grpId="0" animBg="1"/>
      <p:bldP spid="74758" grpId="0" animBg="1"/>
      <p:bldP spid="74759" grpId="0" animBg="1"/>
      <p:bldP spid="74760" grpId="0" animBg="1"/>
      <p:bldP spid="74761" grpId="0" animBg="1"/>
      <p:bldP spid="74762" grpId="0" animBg="1"/>
      <p:bldP spid="74763" grpId="0" animBg="1"/>
      <p:bldP spid="74764" grpId="0" animBg="1"/>
      <p:bldP spid="7476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Content Placeholder 6" descr="Picture3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14288"/>
            <a:ext cx="9144000" cy="6843712"/>
          </a:xfrm>
        </p:spPr>
      </p:pic>
      <p:sp>
        <p:nvSpPr>
          <p:cNvPr id="5123" name="TextBox 1"/>
          <p:cNvSpPr txBox="1">
            <a:spLocks noChangeArrowheads="1"/>
          </p:cNvSpPr>
          <p:nvPr/>
        </p:nvSpPr>
        <p:spPr bwMode="auto">
          <a:xfrm>
            <a:off x="571500" y="2182813"/>
            <a:ext cx="78581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6000" b="1">
                <a:solidFill>
                  <a:srgbClr val="003300"/>
                </a:solidFill>
              </a:rPr>
              <a:t>PRA KKN-PPL</a:t>
            </a:r>
            <a:endParaRPr lang="id-ID" sz="6000" b="1">
              <a:solidFill>
                <a:srgbClr val="003300"/>
              </a:solidFill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62000" y="3886200"/>
            <a:ext cx="72866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/>
            <a:r>
              <a:rPr lang="en-US" sz="3600" b="1">
                <a:solidFill>
                  <a:srgbClr val="002060"/>
                </a:solidFill>
              </a:rPr>
              <a:t>OBSERVASI DAN ORIENTASI</a:t>
            </a:r>
            <a:endParaRPr lang="id-ID" sz="3600" b="1">
              <a:solidFill>
                <a:srgbClr val="002060"/>
              </a:solidFill>
            </a:endParaRPr>
          </a:p>
        </p:txBody>
      </p:sp>
      <p:pic>
        <p:nvPicPr>
          <p:cNvPr id="5125" name="Picture 1" descr="F:\CLIPART1\PEOPLE\WORKERS\TEACHERT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15138" y="533400"/>
            <a:ext cx="1719262" cy="247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Content Placeholder 16" descr="Picture4.jp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-1588" y="11113"/>
            <a:ext cx="9140826" cy="6846887"/>
          </a:xfrm>
        </p:spPr>
      </p:pic>
      <p:sp>
        <p:nvSpPr>
          <p:cNvPr id="6147" name="Rectangle 6"/>
          <p:cNvSpPr>
            <a:spLocks noChangeArrowheads="1"/>
          </p:cNvSpPr>
          <p:nvPr/>
        </p:nvSpPr>
        <p:spPr bwMode="auto">
          <a:xfrm>
            <a:off x="304800" y="381000"/>
            <a:ext cx="7754938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id-ID" sz="4000" b="1">
              <a:solidFill>
                <a:srgbClr val="002060"/>
              </a:solidFill>
            </a:endParaRPr>
          </a:p>
        </p:txBody>
      </p:sp>
      <p:pic>
        <p:nvPicPr>
          <p:cNvPr id="6148" name="Picture 7" descr="librarian_pushing_book_cart_hg_cl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1066800"/>
            <a:ext cx="1905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WordArt 7"/>
          <p:cNvSpPr>
            <a:spLocks noChangeArrowheads="1" noChangeShapeType="1" noTextEdit="1"/>
          </p:cNvSpPr>
          <p:nvPr/>
        </p:nvSpPr>
        <p:spPr bwMode="auto">
          <a:xfrm>
            <a:off x="381000" y="457200"/>
            <a:ext cx="6248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id-ID" sz="3600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OBSERVASI DAN ORIENTASI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305800" cy="4724400"/>
          </a:xfrm>
        </p:spPr>
        <p:txBody>
          <a:bodyPr/>
          <a:lstStyle/>
          <a:p>
            <a:pPr marL="363538" indent="-363538">
              <a:spcBef>
                <a:spcPct val="35000"/>
              </a:spcBef>
              <a:buClr>
                <a:srgbClr val="000099"/>
              </a:buClr>
              <a:buSzPct val="80000"/>
              <a:buFont typeface="Wingdings" pitchFamily="2" charset="2"/>
              <a:buChar char="q"/>
              <a:defRPr/>
            </a:pPr>
            <a:r>
              <a:rPr lang="sv-SE" altLang="zh-CN" dirty="0" smtClean="0">
                <a:solidFill>
                  <a:srgbClr val="0000FF"/>
                </a:solidFill>
                <a:ea typeface="宋体" pitchFamily="2" charset="-122"/>
              </a:rPr>
              <a:t>Koordinasi</a:t>
            </a:r>
          </a:p>
          <a:p>
            <a:pPr marL="363538" indent="-363538">
              <a:spcBef>
                <a:spcPct val="35000"/>
              </a:spcBef>
              <a:buClr>
                <a:srgbClr val="000099"/>
              </a:buClr>
              <a:buSzPct val="80000"/>
              <a:buFont typeface="Wingdings" pitchFamily="2" charset="2"/>
              <a:buChar char="q"/>
              <a:defRPr/>
            </a:pPr>
            <a:r>
              <a:rPr lang="sv-SE" altLang="zh-CN" dirty="0" smtClean="0">
                <a:solidFill>
                  <a:srgbClr val="0000FF"/>
                </a:solidFill>
                <a:ea typeface="宋体" pitchFamily="2" charset="-122"/>
              </a:rPr>
              <a:t>Unjuk diri</a:t>
            </a:r>
          </a:p>
          <a:p>
            <a:pPr marL="363538" indent="-363538">
              <a:spcBef>
                <a:spcPct val="35000"/>
              </a:spcBef>
              <a:buClr>
                <a:srgbClr val="000099"/>
              </a:buClr>
              <a:buSzPct val="80000"/>
              <a:buFont typeface="Wingdings" pitchFamily="2" charset="2"/>
              <a:buChar char="q"/>
              <a:defRPr/>
            </a:pPr>
            <a:r>
              <a:rPr lang="sv-SE" altLang="zh-CN" dirty="0" smtClean="0">
                <a:solidFill>
                  <a:srgbClr val="0000FF"/>
                </a:solidFill>
                <a:ea typeface="宋体" pitchFamily="2" charset="-122"/>
              </a:rPr>
              <a:t>Identifikasi program KKN-PPL</a:t>
            </a:r>
          </a:p>
          <a:p>
            <a:pPr marL="363538" indent="-363538">
              <a:spcBef>
                <a:spcPct val="35000"/>
              </a:spcBef>
              <a:buClr>
                <a:srgbClr val="000099"/>
              </a:buClr>
              <a:buSzPct val="80000"/>
              <a:buFont typeface="Wingdings" pitchFamily="2" charset="2"/>
              <a:buChar char="q"/>
              <a:defRPr/>
            </a:pPr>
            <a:r>
              <a:rPr lang="sv-SE" altLang="zh-CN" dirty="0" smtClean="0">
                <a:solidFill>
                  <a:srgbClr val="0000FF"/>
                </a:solidFill>
                <a:ea typeface="宋体" pitchFamily="2" charset="-122"/>
              </a:rPr>
              <a:t>Penyusunan proposal</a:t>
            </a:r>
          </a:p>
          <a:p>
            <a:pPr marL="363538" indent="-363538">
              <a:spcBef>
                <a:spcPct val="35000"/>
              </a:spcBef>
              <a:buClr>
                <a:srgbClr val="000099"/>
              </a:buClr>
              <a:buSzPct val="80000"/>
              <a:buFont typeface="Wingdings" pitchFamily="2" charset="2"/>
              <a:buChar char="q"/>
              <a:defRPr/>
            </a:pPr>
            <a:r>
              <a:rPr lang="sv-SE" altLang="zh-CN" dirty="0" smtClean="0">
                <a:solidFill>
                  <a:srgbClr val="0000FF"/>
                </a:solidFill>
                <a:ea typeface="宋体" pitchFamily="2" charset="-122"/>
              </a:rPr>
              <a:t>Embrio penyusunan program kerja KKN-PPL</a:t>
            </a:r>
          </a:p>
          <a:p>
            <a:pPr marL="363538" indent="-363538">
              <a:spcBef>
                <a:spcPct val="35000"/>
              </a:spcBef>
              <a:buClr>
                <a:srgbClr val="000099"/>
              </a:buClr>
              <a:buSzPct val="80000"/>
              <a:buFont typeface="Wingdings" pitchFamily="2" charset="2"/>
              <a:buChar char="q"/>
              <a:defRPr/>
            </a:pPr>
            <a:r>
              <a:rPr lang="sv-SE" altLang="zh-CN" dirty="0" smtClean="0">
                <a:solidFill>
                  <a:srgbClr val="0000FF"/>
                </a:solidFill>
                <a:ea typeface="宋体" pitchFamily="2" charset="-122"/>
              </a:rPr>
              <a:t>Diskusi dengan guru pamong/instruktur dan dosen pembimbing</a:t>
            </a:r>
          </a:p>
          <a:p>
            <a:pPr marL="363538" indent="-363538">
              <a:spcBef>
                <a:spcPct val="35000"/>
              </a:spcBef>
              <a:buClr>
                <a:srgbClr val="000099"/>
              </a:buClr>
              <a:buSzPct val="80000"/>
              <a:buFont typeface="Wingdings" pitchFamily="2" charset="2"/>
              <a:buChar char="q"/>
              <a:defRPr/>
            </a:pPr>
            <a:r>
              <a:rPr lang="sv-SE" altLang="zh-CN" dirty="0" smtClean="0">
                <a:solidFill>
                  <a:srgbClr val="0000FF"/>
                </a:solidFill>
                <a:ea typeface="宋体" pitchFamily="2" charset="-122"/>
              </a:rPr>
              <a:t>Pembekalan KKN-PPL dengan memberdayakan DPL KKN-PPL</a:t>
            </a:r>
            <a:endParaRPr lang="en-US" dirty="0" smtClean="0">
              <a:solidFill>
                <a:srgbClr val="0000FF"/>
              </a:solidFill>
            </a:endParaRPr>
          </a:p>
          <a:p>
            <a:pPr>
              <a:buFontTx/>
              <a:buNone/>
              <a:defRPr/>
            </a:pPr>
            <a:endParaRPr lang="en-US" dirty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304800"/>
            <a:ext cx="6850063" cy="1108075"/>
          </a:xfrm>
        </p:spPr>
        <p:txBody>
          <a:bodyPr lIns="0" rIns="0" bIns="0" anchor="b"/>
          <a:lstStyle/>
          <a:p>
            <a:pPr eaLnBrk="1" hangingPunct="1"/>
            <a:r>
              <a:rPr lang="en-US" sz="8100" b="1" smtClean="0">
                <a:solidFill>
                  <a:schemeClr val="tx1"/>
                </a:solidFill>
              </a:rPr>
              <a:t>PROGRAM</a:t>
            </a:r>
          </a:p>
        </p:txBody>
      </p:sp>
      <p:pic>
        <p:nvPicPr>
          <p:cNvPr id="7171" name="Picture 4" descr="golfer_walking_hg_cl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48400" y="3276600"/>
            <a:ext cx="2473325" cy="247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Rectangle 6"/>
          <p:cNvSpPr>
            <a:spLocks noChangeArrowheads="1"/>
          </p:cNvSpPr>
          <p:nvPr/>
        </p:nvSpPr>
        <p:spPr bwMode="auto">
          <a:xfrm>
            <a:off x="446088" y="2033588"/>
            <a:ext cx="8353425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spcBef>
                <a:spcPts val="600"/>
              </a:spcBef>
              <a:buFontTx/>
              <a:buAutoNum type="arabicPeriod"/>
            </a:pPr>
            <a:r>
              <a:rPr lang="sv-SE" altLang="zh-CN" sz="2300">
                <a:solidFill>
                  <a:srgbClr val="FF0000"/>
                </a:solidFill>
                <a:ea typeface="宋体" pitchFamily="2" charset="-122"/>
              </a:rPr>
              <a:t> ASPEK YANG DIOBSERVASI DAN ORIENTASI </a:t>
            </a:r>
          </a:p>
          <a:p>
            <a:pPr marL="342900" indent="-342900" eaLnBrk="0" hangingPunct="0">
              <a:spcBef>
                <a:spcPts val="600"/>
              </a:spcBef>
            </a:pPr>
            <a:r>
              <a:rPr lang="sv-SE" altLang="zh-CN" sz="2300">
                <a:solidFill>
                  <a:srgbClr val="FF0000"/>
                </a:solidFill>
                <a:ea typeface="宋体" pitchFamily="2" charset="-122"/>
              </a:rPr>
              <a:t>      OLEH MAHASISWA </a:t>
            </a:r>
          </a:p>
          <a:p>
            <a:pPr marL="342900" indent="-342900" eaLnBrk="0" hangingPunct="0">
              <a:spcBef>
                <a:spcPts val="600"/>
              </a:spcBef>
              <a:buFontTx/>
              <a:buAutoNum type="arabicPeriod" startAt="2"/>
            </a:pPr>
            <a:r>
              <a:rPr lang="sv-SE" altLang="zh-CN" sz="2300">
                <a:solidFill>
                  <a:srgbClr val="FF0000"/>
                </a:solidFill>
                <a:ea typeface="宋体" pitchFamily="2" charset="-122"/>
              </a:rPr>
              <a:t>MENGACU PROGRAM SASARAN</a:t>
            </a:r>
          </a:p>
          <a:p>
            <a:pPr marL="342900" indent="-342900" eaLnBrk="0" hangingPunct="0">
              <a:spcBef>
                <a:spcPts val="600"/>
              </a:spcBef>
              <a:buFontTx/>
              <a:buAutoNum type="arabicPeriod" startAt="2"/>
            </a:pPr>
            <a:r>
              <a:rPr lang="sv-SE" altLang="zh-CN" sz="2300">
                <a:solidFill>
                  <a:srgbClr val="FF0000"/>
                </a:solidFill>
                <a:ea typeface="宋体" pitchFamily="2" charset="-122"/>
              </a:rPr>
              <a:t>KEMAMPUAN SASARAN DAN MHS</a:t>
            </a:r>
          </a:p>
          <a:p>
            <a:pPr marL="342900" indent="-342900" eaLnBrk="0" hangingPunct="0">
              <a:spcBef>
                <a:spcPts val="600"/>
              </a:spcBef>
              <a:buFontTx/>
              <a:buAutoNum type="arabicPeriod" startAt="2"/>
            </a:pPr>
            <a:r>
              <a:rPr lang="sv-SE" altLang="zh-CN" sz="2300">
                <a:solidFill>
                  <a:srgbClr val="FF0000"/>
                </a:solidFill>
                <a:ea typeface="宋体" pitchFamily="2" charset="-122"/>
              </a:rPr>
              <a:t>FAKTOR PENDUKUNG</a:t>
            </a:r>
          </a:p>
          <a:p>
            <a:pPr marL="342900" indent="-342900" eaLnBrk="0" hangingPunct="0">
              <a:spcBef>
                <a:spcPts val="600"/>
              </a:spcBef>
              <a:buFontTx/>
              <a:buAutoNum type="arabicPeriod" startAt="2"/>
            </a:pPr>
            <a:r>
              <a:rPr lang="sv-SE" altLang="zh-CN" sz="2300">
                <a:solidFill>
                  <a:srgbClr val="FF0000"/>
                </a:solidFill>
                <a:ea typeface="宋体" pitchFamily="2" charset="-122"/>
              </a:rPr>
              <a:t>DANA</a:t>
            </a:r>
          </a:p>
          <a:p>
            <a:pPr marL="342900" indent="-342900" eaLnBrk="0" hangingPunct="0">
              <a:spcBef>
                <a:spcPts val="600"/>
              </a:spcBef>
              <a:buFontTx/>
              <a:buAutoNum type="arabicPeriod" startAt="2"/>
            </a:pPr>
            <a:r>
              <a:rPr lang="sv-SE" altLang="zh-CN" sz="2300">
                <a:solidFill>
                  <a:srgbClr val="FF0000"/>
                </a:solidFill>
                <a:ea typeface="宋体" pitchFamily="2" charset="-122"/>
              </a:rPr>
              <a:t>WAKTU</a:t>
            </a:r>
          </a:p>
          <a:p>
            <a:pPr marL="342900" indent="-342900" eaLnBrk="0" hangingPunct="0">
              <a:spcBef>
                <a:spcPts val="600"/>
              </a:spcBef>
              <a:buFontTx/>
              <a:buAutoNum type="arabicPeriod" startAt="2"/>
            </a:pPr>
            <a:r>
              <a:rPr lang="sv-SE" altLang="zh-CN" sz="2300">
                <a:solidFill>
                  <a:srgbClr val="FF0000"/>
                </a:solidFill>
                <a:ea typeface="宋体" pitchFamily="2" charset="-122"/>
              </a:rPr>
              <a:t>KEBERLANJUTAN</a:t>
            </a:r>
          </a:p>
          <a:p>
            <a:pPr marL="342900" indent="-342900" eaLnBrk="0" hangingPunct="0">
              <a:spcBef>
                <a:spcPts val="600"/>
              </a:spcBef>
              <a:buFontTx/>
              <a:buAutoNum type="arabicPeriod" startAt="2"/>
            </a:pPr>
            <a:endParaRPr lang="sv-SE" altLang="zh-CN" sz="2300">
              <a:solidFill>
                <a:srgbClr val="FF0000"/>
              </a:solidFill>
              <a:ea typeface="宋体" pitchFamily="2" charset="-122"/>
            </a:endParaRPr>
          </a:p>
          <a:p>
            <a:pPr marL="342900" indent="-342900" eaLnBrk="0" hangingPunct="0">
              <a:spcBef>
                <a:spcPts val="600"/>
              </a:spcBef>
            </a:pPr>
            <a:endParaRPr lang="en-US" sz="2300">
              <a:solidFill>
                <a:srgbClr val="FF0000"/>
              </a:solidFill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Rectangle 4"/>
          <p:cNvSpPr>
            <a:spLocks noGrp="1" noChangeArrowheads="1"/>
          </p:cNvSpPr>
          <p:nvPr>
            <p:ph type="title"/>
          </p:nvPr>
        </p:nvSpPr>
        <p:spPr>
          <a:solidFill>
            <a:srgbClr val="00CC00"/>
          </a:solidFill>
          <a:ln w="38100">
            <a:solidFill>
              <a:schemeClr val="accent2"/>
            </a:solidFill>
          </a:ln>
        </p:spPr>
        <p:txBody>
          <a:bodyPr/>
          <a:lstStyle/>
          <a:p>
            <a:pPr algn="l" eaLnBrk="1" hangingPunct="1"/>
            <a:r>
              <a:rPr lang="en-US" smtClean="0"/>
              <a:t>     KKN   *SEKOLAH *   PPL</a:t>
            </a:r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8600" cy="4953000"/>
          </a:xfrm>
          <a:noFill/>
          <a:ln w="38100">
            <a:solidFill>
              <a:srgbClr val="00CC00"/>
            </a:solidFill>
          </a:ln>
        </p:spPr>
        <p:txBody>
          <a:bodyPr/>
          <a:lstStyle/>
          <a:p>
            <a:pPr eaLnBrk="1" hangingPunct="1"/>
            <a:r>
              <a:rPr lang="id-ID" noProof="1" smtClean="0"/>
              <a:t>Administrasi sekolah</a:t>
            </a:r>
          </a:p>
          <a:p>
            <a:pPr eaLnBrk="1" hangingPunct="1"/>
            <a:r>
              <a:rPr lang="id-ID" noProof="1" smtClean="0"/>
              <a:t>Laboratorium</a:t>
            </a:r>
          </a:p>
          <a:p>
            <a:pPr eaLnBrk="1" hangingPunct="1"/>
            <a:r>
              <a:rPr lang="id-ID" noProof="1" smtClean="0"/>
              <a:t>Perpustakaan</a:t>
            </a:r>
          </a:p>
          <a:p>
            <a:pPr eaLnBrk="1" hangingPunct="1"/>
            <a:r>
              <a:rPr lang="id-ID" noProof="1" smtClean="0"/>
              <a:t>UKS</a:t>
            </a:r>
          </a:p>
          <a:p>
            <a:pPr eaLnBrk="1" hangingPunct="1"/>
            <a:r>
              <a:rPr lang="id-ID" noProof="1" smtClean="0"/>
              <a:t>Ekstrakurikuler</a:t>
            </a:r>
          </a:p>
          <a:p>
            <a:pPr eaLnBrk="1" hangingPunct="1"/>
            <a:r>
              <a:rPr lang="id-ID" noProof="1" smtClean="0"/>
              <a:t>Lomba</a:t>
            </a:r>
          </a:p>
          <a:p>
            <a:pPr eaLnBrk="1" hangingPunct="1"/>
            <a:r>
              <a:rPr lang="id-ID" noProof="1" smtClean="0"/>
              <a:t>Pameran</a:t>
            </a:r>
          </a:p>
          <a:p>
            <a:pPr eaLnBrk="1" hangingPunct="1"/>
            <a:r>
              <a:rPr lang="id-ID" noProof="1" smtClean="0"/>
              <a:t>Seminar </a:t>
            </a:r>
          </a:p>
          <a:p>
            <a:pPr eaLnBrk="1" hangingPunct="1"/>
            <a:r>
              <a:rPr lang="id-ID" noProof="1" smtClean="0"/>
              <a:t>Pelatihan/penyuluhan</a:t>
            </a:r>
          </a:p>
          <a:p>
            <a:pPr eaLnBrk="1" hangingPunct="1"/>
            <a:endParaRPr lang="id-ID" noProof="1" smtClean="0"/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4953000"/>
          </a:xfrm>
          <a:noFill/>
          <a:ln w="38100">
            <a:solidFill>
              <a:srgbClr val="FF0000"/>
            </a:solidFill>
          </a:ln>
        </p:spPr>
        <p:txBody>
          <a:bodyPr/>
          <a:lstStyle/>
          <a:p>
            <a:pPr eaLnBrk="1" hangingPunct="1"/>
            <a:r>
              <a:rPr lang="id-ID" noProof="1" smtClean="0"/>
              <a:t>Perangkat pembelajaran</a:t>
            </a:r>
          </a:p>
          <a:p>
            <a:pPr eaLnBrk="1" hangingPunct="1"/>
            <a:r>
              <a:rPr lang="id-ID" noProof="1" smtClean="0"/>
              <a:t>Praktik mengajar</a:t>
            </a:r>
          </a:p>
          <a:p>
            <a:pPr eaLnBrk="1" hangingPunct="1"/>
            <a:r>
              <a:rPr lang="id-ID" noProof="1" smtClean="0"/>
              <a:t>Mengembangkan alat evaluasi</a:t>
            </a:r>
          </a:p>
          <a:p>
            <a:pPr eaLnBrk="1" hangingPunct="1"/>
            <a:r>
              <a:rPr lang="id-ID" noProof="1" smtClean="0"/>
              <a:t>Media pembelajaran</a:t>
            </a:r>
          </a:p>
          <a:p>
            <a:pPr eaLnBrk="1" hangingPunct="1"/>
            <a:r>
              <a:rPr lang="id-ID" noProof="1" smtClean="0"/>
              <a:t>Inovasi pembelajaran</a:t>
            </a:r>
          </a:p>
          <a:p>
            <a:pPr eaLnBrk="1" hangingPunct="1"/>
            <a:r>
              <a:rPr lang="id-ID" noProof="1" smtClean="0"/>
              <a:t>Administrasi guru</a:t>
            </a:r>
          </a:p>
          <a:p>
            <a:pPr eaLnBrk="1" hangingPunct="1"/>
            <a:r>
              <a:rPr lang="id-ID" noProof="1" smtClean="0"/>
              <a:t>Membuat LKS</a:t>
            </a:r>
          </a:p>
          <a:p>
            <a:pPr eaLnBrk="1" hangingPunct="1">
              <a:buFontTx/>
              <a:buNone/>
            </a:pPr>
            <a:endParaRPr lang="id-ID" noProof="1" smtClean="0"/>
          </a:p>
          <a:p>
            <a:pPr eaLnBrk="1" hangingPunct="1"/>
            <a:endParaRPr lang="id-ID" noProof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578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57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57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57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57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57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57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57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757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757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75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757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757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757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757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757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757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0" grpId="0"/>
      <p:bldP spid="75781" grpId="0" build="p"/>
      <p:bldP spid="7578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43000"/>
            <a:ext cx="8229600" cy="1143000"/>
          </a:xfrm>
          <a:solidFill>
            <a:srgbClr val="00CC00"/>
          </a:solidFill>
          <a:ln w="38100">
            <a:solidFill>
              <a:schemeClr val="accent2"/>
            </a:solidFill>
          </a:ln>
        </p:spPr>
        <p:txBody>
          <a:bodyPr/>
          <a:lstStyle/>
          <a:p>
            <a:pPr algn="l" eaLnBrk="1" hangingPunct="1"/>
            <a:r>
              <a:rPr lang="en-US" smtClean="0"/>
              <a:t>        KKN                    PPL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438400"/>
            <a:ext cx="4038600" cy="4114800"/>
          </a:xfrm>
          <a:ln w="38100">
            <a:solidFill>
              <a:srgbClr val="00CC00"/>
            </a:solidFill>
          </a:ln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438400"/>
            <a:ext cx="4038600" cy="4114800"/>
          </a:xfrm>
          <a:noFill/>
          <a:ln w="38100">
            <a:solidFill>
              <a:srgbClr val="FF0000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4572000" y="1143000"/>
            <a:ext cx="0" cy="1143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3048000" y="228600"/>
            <a:ext cx="2895600" cy="7461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ISILAH 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00CC00"/>
          </a:solidFill>
          <a:ln w="38100">
            <a:solidFill>
              <a:schemeClr val="accent2"/>
            </a:solidFill>
          </a:ln>
        </p:spPr>
        <p:txBody>
          <a:bodyPr/>
          <a:lstStyle/>
          <a:p>
            <a:pPr algn="l" eaLnBrk="1" hangingPunct="1"/>
            <a:r>
              <a:rPr lang="en-US" smtClean="0"/>
              <a:t>      KKN   *LEMBAGA*    PPL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8600" cy="3733800"/>
          </a:xfrm>
          <a:noFill/>
          <a:ln w="38100">
            <a:solidFill>
              <a:srgbClr val="00CC00"/>
            </a:solidFill>
          </a:ln>
        </p:spPr>
        <p:txBody>
          <a:bodyPr/>
          <a:lstStyle/>
          <a:p>
            <a:pPr eaLnBrk="1" hangingPunct="1"/>
            <a:r>
              <a:rPr lang="id-ID" noProof="1" smtClean="0"/>
              <a:t>Administrasi lembaga</a:t>
            </a:r>
          </a:p>
          <a:p>
            <a:pPr eaLnBrk="1" hangingPunct="1"/>
            <a:r>
              <a:rPr lang="id-ID" noProof="1" smtClean="0"/>
              <a:t>Pelatihan</a:t>
            </a:r>
          </a:p>
          <a:p>
            <a:pPr eaLnBrk="1" hangingPunct="1"/>
            <a:r>
              <a:rPr lang="id-ID" noProof="1" smtClean="0"/>
              <a:t>Manajerial</a:t>
            </a:r>
          </a:p>
          <a:p>
            <a:pPr eaLnBrk="1" hangingPunct="1"/>
            <a:r>
              <a:rPr lang="id-ID" noProof="1" smtClean="0"/>
              <a:t>Inovasi </a:t>
            </a:r>
          </a:p>
          <a:p>
            <a:pPr eaLnBrk="1" hangingPunct="1"/>
            <a:r>
              <a:rPr lang="id-ID" noProof="1" smtClean="0"/>
              <a:t>Pengembangan sarana dan prasarana</a:t>
            </a:r>
          </a:p>
          <a:p>
            <a:pPr eaLnBrk="1" hangingPunct="1"/>
            <a:endParaRPr lang="id-ID" noProof="1" smtClean="0"/>
          </a:p>
          <a:p>
            <a:pPr eaLnBrk="1" hangingPunct="1">
              <a:buFontTx/>
              <a:buNone/>
            </a:pPr>
            <a:endParaRPr lang="id-ID" noProof="1" smtClean="0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3733800"/>
          </a:xfrm>
          <a:noFill/>
          <a:ln w="38100">
            <a:solidFill>
              <a:srgbClr val="FF0000"/>
            </a:solidFill>
          </a:ln>
        </p:spPr>
        <p:txBody>
          <a:bodyPr/>
          <a:lstStyle/>
          <a:p>
            <a:pPr eaLnBrk="1" hangingPunct="1"/>
            <a:r>
              <a:rPr lang="id-ID" noProof="1" smtClean="0"/>
              <a:t>Penyusunan program</a:t>
            </a:r>
          </a:p>
          <a:p>
            <a:pPr eaLnBrk="1" hangingPunct="1"/>
            <a:r>
              <a:rPr lang="id-ID" noProof="1" smtClean="0"/>
              <a:t>Pelaksanaan program</a:t>
            </a:r>
          </a:p>
          <a:p>
            <a:pPr eaLnBrk="1" hangingPunct="1"/>
            <a:r>
              <a:rPr lang="id-ID" noProof="1" smtClean="0"/>
              <a:t>Pembuatan media atau sarana pendukung program</a:t>
            </a:r>
          </a:p>
          <a:p>
            <a:pPr eaLnBrk="1" hangingPunct="1"/>
            <a:r>
              <a:rPr lang="id-ID" noProof="1" smtClean="0"/>
              <a:t>Proses pembelajaran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089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0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0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09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809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/>
      <p:bldP spid="80899" grpId="0" build="p"/>
      <p:bldP spid="80900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7">
    <a:dk1>
      <a:srgbClr val="5C1F00"/>
    </a:dk1>
    <a:lt1>
      <a:srgbClr val="FFFFFF"/>
    </a:lt1>
    <a:dk2>
      <a:srgbClr val="800000"/>
    </a:dk2>
    <a:lt2>
      <a:srgbClr val="DFD293"/>
    </a:lt2>
    <a:accent1>
      <a:srgbClr val="CC3300"/>
    </a:accent1>
    <a:accent2>
      <a:srgbClr val="BE7960"/>
    </a:accent2>
    <a:accent3>
      <a:srgbClr val="C0AAAA"/>
    </a:accent3>
    <a:accent4>
      <a:srgbClr val="DADADA"/>
    </a:accent4>
    <a:accent5>
      <a:srgbClr val="E2ADAA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2.xml><?xml version="1.0" encoding="utf-8"?>
<a:themeOverride xmlns:a="http://schemas.openxmlformats.org/drawingml/2006/main">
  <a:clrScheme name="Default Design 11">
    <a:dk1>
      <a:srgbClr val="3E3E5C"/>
    </a:dk1>
    <a:lt1>
      <a:srgbClr val="FFFFFF"/>
    </a:lt1>
    <a:dk2>
      <a:srgbClr val="666699"/>
    </a:dk2>
    <a:lt2>
      <a:srgbClr val="FFFFFF"/>
    </a:lt2>
    <a:accent1>
      <a:srgbClr val="60597B"/>
    </a:accent1>
    <a:accent2>
      <a:srgbClr val="6666FF"/>
    </a:accent2>
    <a:accent3>
      <a:srgbClr val="B8B8CA"/>
    </a:accent3>
    <a:accent4>
      <a:srgbClr val="DADADA"/>
    </a:accent4>
    <a:accent5>
      <a:srgbClr val="B6B5BF"/>
    </a:accent5>
    <a:accent6>
      <a:srgbClr val="5C5CE7"/>
    </a:accent6>
    <a:hlink>
      <a:srgbClr val="99CCFF"/>
    </a:hlink>
    <a:folHlink>
      <a:srgbClr val="FFFF99"/>
    </a:folHlink>
  </a:clrScheme>
</a:themeOverride>
</file>

<file path=ppt/theme/themeOverride3.xml><?xml version="1.0" encoding="utf-8"?>
<a:themeOverride xmlns:a="http://schemas.openxmlformats.org/drawingml/2006/main">
  <a:clrScheme name="Default Design 6">
    <a:dk1>
      <a:srgbClr val="005A58"/>
    </a:dk1>
    <a:lt1>
      <a:srgbClr val="FFFFFF"/>
    </a:lt1>
    <a:dk2>
      <a:srgbClr val="008080"/>
    </a:dk2>
    <a:lt2>
      <a:srgbClr val="FFFF99"/>
    </a:lt2>
    <a:accent1>
      <a:srgbClr val="006462"/>
    </a:accent1>
    <a:accent2>
      <a:srgbClr val="6D6FC7"/>
    </a:accent2>
    <a:accent3>
      <a:srgbClr val="AAC0C0"/>
    </a:accent3>
    <a:accent4>
      <a:srgbClr val="DADADA"/>
    </a:accent4>
    <a:accent5>
      <a:srgbClr val="AAB8B7"/>
    </a:accent5>
    <a:accent6>
      <a:srgbClr val="6264B4"/>
    </a:accent6>
    <a:hlink>
      <a:srgbClr val="00FFFF"/>
    </a:hlink>
    <a:folHlink>
      <a:srgbClr val="00FF00"/>
    </a:folHlink>
  </a:clrScheme>
</a:themeOverride>
</file>

<file path=ppt/theme/themeOverride4.xml><?xml version="1.0" encoding="utf-8"?>
<a:themeOverride xmlns:a="http://schemas.openxmlformats.org/drawingml/2006/main">
  <a:clrScheme name="Default Design 9">
    <a:dk1>
      <a:srgbClr val="336699"/>
    </a:dk1>
    <a:lt1>
      <a:srgbClr val="FFFFFF"/>
    </a:lt1>
    <a:dk2>
      <a:srgbClr val="000000"/>
    </a:dk2>
    <a:lt2>
      <a:srgbClr val="E3EBF1"/>
    </a:lt2>
    <a:accent1>
      <a:srgbClr val="003399"/>
    </a:accent1>
    <a:accent2>
      <a:srgbClr val="468A4B"/>
    </a:accent2>
    <a:accent3>
      <a:srgbClr val="AAAAAA"/>
    </a:accent3>
    <a:accent4>
      <a:srgbClr val="DADADA"/>
    </a:accent4>
    <a:accent5>
      <a:srgbClr val="AAADCA"/>
    </a:accent5>
    <a:accent6>
      <a:srgbClr val="3F7D43"/>
    </a:accent6>
    <a:hlink>
      <a:srgbClr val="66CCFF"/>
    </a:hlink>
    <a:folHlink>
      <a:srgbClr val="F0E500"/>
    </a:folHlink>
  </a:clrScheme>
</a:themeOverride>
</file>

<file path=ppt/theme/themeOverride5.xml><?xml version="1.0" encoding="utf-8"?>
<a:themeOverride xmlns:a="http://schemas.openxmlformats.org/drawingml/2006/main">
  <a:clrScheme name="Default Design 6">
    <a:dk1>
      <a:srgbClr val="005A58"/>
    </a:dk1>
    <a:lt1>
      <a:srgbClr val="FFFFFF"/>
    </a:lt1>
    <a:dk2>
      <a:srgbClr val="008080"/>
    </a:dk2>
    <a:lt2>
      <a:srgbClr val="FFFF99"/>
    </a:lt2>
    <a:accent1>
      <a:srgbClr val="006462"/>
    </a:accent1>
    <a:accent2>
      <a:srgbClr val="6D6FC7"/>
    </a:accent2>
    <a:accent3>
      <a:srgbClr val="AAC0C0"/>
    </a:accent3>
    <a:accent4>
      <a:srgbClr val="DADADA"/>
    </a:accent4>
    <a:accent5>
      <a:srgbClr val="AAB8B7"/>
    </a:accent5>
    <a:accent6>
      <a:srgbClr val="6264B4"/>
    </a:accent6>
    <a:hlink>
      <a:srgbClr val="00FFFF"/>
    </a:hlink>
    <a:folHlink>
      <a:srgbClr val="00FF00"/>
    </a:folHlink>
  </a:clrScheme>
</a:themeOverride>
</file>

<file path=ppt/theme/themeOverride6.xml><?xml version="1.0" encoding="utf-8"?>
<a:themeOverride xmlns:a="http://schemas.openxmlformats.org/drawingml/2006/main">
  <a:clrScheme name="Default Design 9">
    <a:dk1>
      <a:srgbClr val="336699"/>
    </a:dk1>
    <a:lt1>
      <a:srgbClr val="FFFFFF"/>
    </a:lt1>
    <a:dk2>
      <a:srgbClr val="000000"/>
    </a:dk2>
    <a:lt2>
      <a:srgbClr val="E3EBF1"/>
    </a:lt2>
    <a:accent1>
      <a:srgbClr val="003399"/>
    </a:accent1>
    <a:accent2>
      <a:srgbClr val="468A4B"/>
    </a:accent2>
    <a:accent3>
      <a:srgbClr val="AAAAAA"/>
    </a:accent3>
    <a:accent4>
      <a:srgbClr val="DADADA"/>
    </a:accent4>
    <a:accent5>
      <a:srgbClr val="AAADCA"/>
    </a:accent5>
    <a:accent6>
      <a:srgbClr val="3F7D43"/>
    </a:accent6>
    <a:hlink>
      <a:srgbClr val="66CCFF"/>
    </a:hlink>
    <a:folHlink>
      <a:srgbClr val="F0E500"/>
    </a:folHlink>
  </a:clrScheme>
</a:themeOverride>
</file>

<file path=ppt/theme/themeOverride7.xml><?xml version="1.0" encoding="utf-8"?>
<a:themeOverride xmlns:a="http://schemas.openxmlformats.org/drawingml/2006/main">
  <a:clrScheme name="Default Design 10">
    <a:dk1>
      <a:srgbClr val="777777"/>
    </a:dk1>
    <a:lt1>
      <a:srgbClr val="FFFFFF"/>
    </a:lt1>
    <a:dk2>
      <a:srgbClr val="686B5D"/>
    </a:dk2>
    <a:lt2>
      <a:srgbClr val="D1D1CB"/>
    </a:lt2>
    <a:accent1>
      <a:srgbClr val="909082"/>
    </a:accent1>
    <a:accent2>
      <a:srgbClr val="809EA8"/>
    </a:accent2>
    <a:accent3>
      <a:srgbClr val="B9BAB6"/>
    </a:accent3>
    <a:accent4>
      <a:srgbClr val="DADADA"/>
    </a:accent4>
    <a:accent5>
      <a:srgbClr val="C6C6C1"/>
    </a:accent5>
    <a:accent6>
      <a:srgbClr val="738F98"/>
    </a:accent6>
    <a:hlink>
      <a:srgbClr val="FFCC66"/>
    </a:hlink>
    <a:folHlink>
      <a:srgbClr val="E9DCB9"/>
    </a:folHlink>
  </a:clrScheme>
</a:themeOverride>
</file>

<file path=ppt/theme/themeOverride8.xml><?xml version="1.0" encoding="utf-8"?>
<a:themeOverride xmlns:a="http://schemas.openxmlformats.org/drawingml/2006/main">
  <a:clrScheme name="Default Design 7">
    <a:dk1>
      <a:srgbClr val="5C1F00"/>
    </a:dk1>
    <a:lt1>
      <a:srgbClr val="FFFFFF"/>
    </a:lt1>
    <a:dk2>
      <a:srgbClr val="800000"/>
    </a:dk2>
    <a:lt2>
      <a:srgbClr val="DFD293"/>
    </a:lt2>
    <a:accent1>
      <a:srgbClr val="CC3300"/>
    </a:accent1>
    <a:accent2>
      <a:srgbClr val="BE7960"/>
    </a:accent2>
    <a:accent3>
      <a:srgbClr val="C0AAAA"/>
    </a:accent3>
    <a:accent4>
      <a:srgbClr val="DADADA"/>
    </a:accent4>
    <a:accent5>
      <a:srgbClr val="E2ADAA"/>
    </a:accent5>
    <a:accent6>
      <a:srgbClr val="AC6D56"/>
    </a:accent6>
    <a:hlink>
      <a:srgbClr val="FFFF99"/>
    </a:hlink>
    <a:folHlink>
      <a:srgbClr val="D3A21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471</Words>
  <Application>Microsoft Office PowerPoint</Application>
  <PresentationFormat>On-screen Show (4:3)</PresentationFormat>
  <Paragraphs>130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宋体</vt:lpstr>
      <vt:lpstr>Wingdings</vt:lpstr>
      <vt:lpstr>Default Design</vt:lpstr>
      <vt:lpstr>PEMBEKALAN KKN-PPL TERPADU</vt:lpstr>
      <vt:lpstr>Mekanisme Pelaksanaan KKN-PPL PPKHB</vt:lpstr>
      <vt:lpstr>Slide 3</vt:lpstr>
      <vt:lpstr>Slide 4</vt:lpstr>
      <vt:lpstr>OBSERVASI DAN ORIENTASI</vt:lpstr>
      <vt:lpstr>PROGRAM</vt:lpstr>
      <vt:lpstr>     KKN   *SEKOLAH *   PPL</vt:lpstr>
      <vt:lpstr>        KKN                    PPL</vt:lpstr>
      <vt:lpstr>      KKN   *LEMBAGA*    PPL</vt:lpstr>
      <vt:lpstr>        KKN                    PPL</vt:lpstr>
      <vt:lpstr>DISKUSI</vt:lpstr>
      <vt:lpstr>Slide 12</vt:lpstr>
      <vt:lpstr>Slide 13</vt:lpstr>
      <vt:lpstr>MATRIK PELAKSANAAN PROGRAM (MPP KKN-PPL)</vt:lpstr>
      <vt:lpstr>DISKUSI</vt:lpstr>
      <vt:lpstr>PEMBIMBINGAN</vt:lpstr>
      <vt:lpstr>Slide 17</vt:lpstr>
      <vt:lpstr>TERIMA KASIH</vt:lpstr>
    </vt:vector>
  </TitlesOfParts>
  <Company>UNY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VITA</cp:lastModifiedBy>
  <cp:revision>37</cp:revision>
  <dcterms:created xsi:type="dcterms:W3CDTF">2009-01-27T14:07:46Z</dcterms:created>
  <dcterms:modified xsi:type="dcterms:W3CDTF">2016-04-13T04:15:06Z</dcterms:modified>
</cp:coreProperties>
</file>