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3"/>
  </p:notesMasterIdLst>
  <p:handoutMasterIdLst>
    <p:handoutMasterId r:id="rId44"/>
  </p:handoutMasterIdLst>
  <p:sldIdLst>
    <p:sldId id="256" r:id="rId2"/>
    <p:sldId id="294" r:id="rId3"/>
    <p:sldId id="295" r:id="rId4"/>
    <p:sldId id="296" r:id="rId5"/>
    <p:sldId id="297" r:id="rId6"/>
    <p:sldId id="298" r:id="rId7"/>
    <p:sldId id="299"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87" r:id="rId21"/>
    <p:sldId id="288" r:id="rId22"/>
    <p:sldId id="286" r:id="rId23"/>
    <p:sldId id="289" r:id="rId24"/>
    <p:sldId id="290" r:id="rId25"/>
    <p:sldId id="291" r:id="rId26"/>
    <p:sldId id="292" r:id="rId27"/>
    <p:sldId id="270" r:id="rId28"/>
    <p:sldId id="271" r:id="rId29"/>
    <p:sldId id="273" r:id="rId30"/>
    <p:sldId id="274" r:id="rId31"/>
    <p:sldId id="275" r:id="rId32"/>
    <p:sldId id="269" r:id="rId33"/>
    <p:sldId id="272" r:id="rId34"/>
    <p:sldId id="276" r:id="rId35"/>
    <p:sldId id="282" r:id="rId36"/>
    <p:sldId id="283" r:id="rId37"/>
    <p:sldId id="277" r:id="rId38"/>
    <p:sldId id="285" r:id="rId39"/>
    <p:sldId id="281" r:id="rId40"/>
    <p:sldId id="280" r:id="rId41"/>
    <p:sldId id="284" r:id="rId42"/>
  </p:sldIdLst>
  <p:sldSz cx="12192000" cy="6858000"/>
  <p:notesSz cx="7053263" cy="93091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3" d="100"/>
          <a:sy n="73" d="100"/>
        </p:scale>
        <p:origin x="-624" y="-45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153C3886-E286-4C8F-9E65-F750764182B1}" type="datetimeFigureOut">
              <a:rPr lang="en-US" smtClean="0"/>
              <a:t>10/23/2015</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88DCCD52-C3C3-4C7A-A838-ABE00A6A324B}"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1131863-36C9-4140-9AF7-3FB8A3415A3C}" type="datetimeFigureOut">
              <a:rPr lang="en-US" smtClean="0"/>
              <a:pPr/>
              <a:t>10/23/2015</a:t>
            </a:fld>
            <a:endParaRPr lang="en-US"/>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B2F075A-3A65-4A8A-8A1B-6A5ACBC800B6}" type="slidenum">
              <a:rPr lang="en-US" smtClean="0"/>
              <a:pPr/>
              <a:t>‹#›</a:t>
            </a:fld>
            <a:endParaRPr lang="en-US"/>
          </a:p>
        </p:txBody>
      </p:sp>
    </p:spTree>
    <p:extLst>
      <p:ext uri="{BB962C8B-B14F-4D97-AF65-F5344CB8AC3E}">
        <p14:creationId xmlns:p14="http://schemas.microsoft.com/office/powerpoint/2010/main" xmlns="" val="116671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2650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34057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B46D97-91E8-4C36-B3A1-A85F7FF4FDE9}" type="slidenum">
              <a:rPr lang="id-ID" smtClean="0"/>
              <a:pPr/>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00272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40700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B46D97-91E8-4C36-B3A1-A85F7FF4FDE9}" type="slidenum">
              <a:rPr lang="id-ID" smtClean="0"/>
              <a:pPr/>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837821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1572502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1332483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359766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188454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105049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59466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42577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47903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312850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39287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21F72-8652-43CB-BA41-36A604704EE4}" type="datetimeFigureOut">
              <a:rPr lang="id-ID" smtClean="0"/>
              <a:pPr/>
              <a:t>23/10/2015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363533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721F72-8652-43CB-BA41-36A604704EE4}" type="datetimeFigureOut">
              <a:rPr lang="id-ID" smtClean="0"/>
              <a:pPr/>
              <a:t>23/10/2015</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A4B46D97-91E8-4C36-B3A1-A85F7FF4FDE9}" type="slidenum">
              <a:rPr lang="id-ID" smtClean="0"/>
              <a:pPr/>
              <a:t>‹#›</a:t>
            </a:fld>
            <a:endParaRPr lang="id-ID"/>
          </a:p>
        </p:txBody>
      </p:sp>
    </p:spTree>
    <p:extLst>
      <p:ext uri="{BB962C8B-B14F-4D97-AF65-F5344CB8AC3E}">
        <p14:creationId xmlns:p14="http://schemas.microsoft.com/office/powerpoint/2010/main" xmlns="" val="8588585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369" y="2493350"/>
            <a:ext cx="9113949" cy="1649159"/>
          </a:xfrm>
        </p:spPr>
        <p:txBody>
          <a:bodyPr>
            <a:normAutofit/>
          </a:bodyPr>
          <a:lstStyle/>
          <a:p>
            <a:pPr algn="ctr"/>
            <a:r>
              <a:rPr lang="id-ID" sz="4000" dirty="0" smtClean="0">
                <a:latin typeface="Algerian" panose="04020705040A02060702" pitchFamily="82" charset="0"/>
              </a:rPr>
              <a:t>KEKERASAN TERHADAP PEREMPUAN </a:t>
            </a:r>
            <a:br>
              <a:rPr lang="id-ID" sz="4000" dirty="0" smtClean="0">
                <a:latin typeface="Algerian" panose="04020705040A02060702" pitchFamily="82" charset="0"/>
              </a:rPr>
            </a:br>
            <a:r>
              <a:rPr lang="id-ID" sz="4000" dirty="0" smtClean="0">
                <a:latin typeface="Algerian" panose="04020705040A02060702" pitchFamily="82" charset="0"/>
              </a:rPr>
              <a:t>DAN ANAK </a:t>
            </a:r>
            <a:endParaRPr lang="id-ID" sz="4000" dirty="0">
              <a:latin typeface="Algerian" panose="04020705040A02060702" pitchFamily="82" charset="0"/>
            </a:endParaRPr>
          </a:p>
        </p:txBody>
      </p:sp>
      <p:sp>
        <p:nvSpPr>
          <p:cNvPr id="3" name="Subtitle 2"/>
          <p:cNvSpPr>
            <a:spLocks noGrp="1"/>
          </p:cNvSpPr>
          <p:nvPr>
            <p:ph type="subTitle" idx="1"/>
          </p:nvPr>
        </p:nvSpPr>
        <p:spPr>
          <a:xfrm>
            <a:off x="1330816" y="5016874"/>
            <a:ext cx="9144000" cy="1655762"/>
          </a:xfrm>
        </p:spPr>
        <p:txBody>
          <a:bodyPr>
            <a:normAutofit/>
          </a:bodyPr>
          <a:lstStyle/>
          <a:p>
            <a:pPr algn="ctr"/>
            <a:r>
              <a:rPr lang="id-ID" dirty="0" smtClean="0"/>
              <a:t>YOGYAKARTA. 23 OKTOBER 2015</a:t>
            </a:r>
          </a:p>
          <a:p>
            <a:pPr algn="ctr"/>
            <a:endParaRPr lang="id-ID" dirty="0" smtClean="0"/>
          </a:p>
          <a:p>
            <a:pPr algn="ctr"/>
            <a:r>
              <a:rPr lang="id-ID" dirty="0" smtClean="0"/>
              <a:t>OLEH :</a:t>
            </a:r>
          </a:p>
          <a:p>
            <a:pPr algn="ctr"/>
            <a:r>
              <a:rPr lang="en-US" dirty="0" smtClean="0"/>
              <a:t>AKP YAYAH ROKAYAH</a:t>
            </a:r>
            <a:endParaRPr lang="id-ID" dirty="0" smtClean="0"/>
          </a:p>
          <a:p>
            <a:pPr algn="ctr"/>
            <a:endParaRPr lang="id-ID" dirty="0" smtClean="0"/>
          </a:p>
          <a:p>
            <a:pPr algn="ctr"/>
            <a:endParaRPr lang="id-ID" dirty="0" smtClean="0"/>
          </a:p>
        </p:txBody>
      </p:sp>
      <p:pic>
        <p:nvPicPr>
          <p:cNvPr id="8" name="Picture 7"/>
          <p:cNvPicPr>
            <a:picLocks noChangeAspect="1"/>
          </p:cNvPicPr>
          <p:nvPr/>
        </p:nvPicPr>
        <p:blipFill rotWithShape="1">
          <a:blip r:embed="rId2" cstate="print">
            <a:extLst/>
          </a:blip>
          <a:srcRect t="17388"/>
          <a:stretch/>
        </p:blipFill>
        <p:spPr>
          <a:xfrm>
            <a:off x="380472" y="-815277"/>
            <a:ext cx="5845761" cy="3621943"/>
          </a:xfrm>
          <a:prstGeom prst="rect">
            <a:avLst/>
          </a:prstGeom>
          <a:effectLst>
            <a:softEdge rad="914400"/>
          </a:effectLst>
        </p:spPr>
      </p:pic>
    </p:spTree>
    <p:extLst>
      <p:ext uri="{BB962C8B-B14F-4D97-AF65-F5344CB8AC3E}">
        <p14:creationId xmlns:p14="http://schemas.microsoft.com/office/powerpoint/2010/main" xmlns="" val="104452820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36" y="287852"/>
            <a:ext cx="10490915" cy="587911"/>
          </a:xfrm>
        </p:spPr>
        <p:txBody>
          <a:bodyPr>
            <a:normAutofit/>
          </a:bodyPr>
          <a:lstStyle/>
          <a:p>
            <a:r>
              <a:rPr lang="id-ID" sz="3200" dirty="0" smtClean="0"/>
              <a:t>JENIS – JENIS KEKERASAN :</a:t>
            </a:r>
            <a:endParaRPr lang="id-ID" sz="3200" dirty="0"/>
          </a:p>
        </p:txBody>
      </p:sp>
      <p:sp>
        <p:nvSpPr>
          <p:cNvPr id="3" name="Content Placeholder 2"/>
          <p:cNvSpPr>
            <a:spLocks noGrp="1"/>
          </p:cNvSpPr>
          <p:nvPr>
            <p:ph idx="1"/>
          </p:nvPr>
        </p:nvSpPr>
        <p:spPr>
          <a:xfrm>
            <a:off x="953036" y="1390918"/>
            <a:ext cx="10555309" cy="4868213"/>
          </a:xfrm>
        </p:spPr>
        <p:txBody>
          <a:bodyPr>
            <a:normAutofit lnSpcReduction="10000"/>
          </a:bodyPr>
          <a:lstStyle/>
          <a:p>
            <a:pPr algn="just"/>
            <a:r>
              <a:rPr lang="id-ID" sz="2000" dirty="0" smtClean="0">
                <a:solidFill>
                  <a:schemeClr val="accent3">
                    <a:lumMod val="75000"/>
                  </a:schemeClr>
                </a:solidFill>
              </a:rPr>
              <a:t>PHYSICAL ABUSE (KEKERASAN FISIK)</a:t>
            </a:r>
            <a:r>
              <a:rPr lang="id-ID" sz="2000" dirty="0" smtClean="0"/>
              <a:t> , menunjuk pada perbuatan yang menimbulkan rasa sakit, jatuh sakit atau luka berat. Kekerasan fisik menunjukan pada cedera yang ditemukan bukan karena kecelakaan tetapi cedera tersebut hasil dari pemukulan dengan benda atau beberapa penyerangan. Bentuknya dapat berupa dijewer,dicubit,dijambak digigit,disilet,ditusuk, dll.</a:t>
            </a:r>
          </a:p>
          <a:p>
            <a:pPr algn="just"/>
            <a:r>
              <a:rPr lang="id-ID" sz="2000" dirty="0" smtClean="0">
                <a:solidFill>
                  <a:schemeClr val="accent5">
                    <a:lumMod val="75000"/>
                  </a:schemeClr>
                </a:solidFill>
              </a:rPr>
              <a:t>EMOTIONAL ABUSE (KEKERASAN EMOSIONAL/PSIKIS)</a:t>
            </a:r>
            <a:r>
              <a:rPr lang="id-ID" sz="2000" dirty="0" smtClean="0"/>
              <a:t> adalah perbuatan yang mengakibatkan ketakutan, hilangnya rasa percaya diri, hilangnya kemampuan untuk bertindak, rasa tidak berdaya dan/atau penderitaan psikis berat pada seseorang. Bentuknya dapat berupa tidak mempedulikan, meneror, mengancam atau menolak anak secara terang-terangan.</a:t>
            </a:r>
          </a:p>
          <a:p>
            <a:pPr algn="just"/>
            <a:r>
              <a:rPr lang="id-ID" sz="2000" dirty="0" smtClean="0">
                <a:solidFill>
                  <a:schemeClr val="accent4">
                    <a:lumMod val="50000"/>
                  </a:schemeClr>
                </a:solidFill>
              </a:rPr>
              <a:t>SEXUAL ABUSE (KEKERASAN SEKSUAL)</a:t>
            </a:r>
            <a:r>
              <a:rPr lang="id-ID" sz="2000" dirty="0" smtClean="0"/>
              <a:t> , meliputi pemaksaan hubungan seksual kepada perempuan dan anak dalam lingkup rumah tangga ataupun di luar lingkup rumah tangga. Bentuknya dapat berupa pemaksaan oral seks, anal seks, pemerkosaan, dll</a:t>
            </a:r>
          </a:p>
          <a:p>
            <a:pPr algn="just"/>
            <a:r>
              <a:rPr lang="id-ID" sz="2000" dirty="0" smtClean="0"/>
              <a:t>Dalam UUPKDRT menambahkan bentuk penelantaran secara ekonomi sebagai jenis kekerasan dalam rumah tangga.</a:t>
            </a:r>
          </a:p>
          <a:p>
            <a:pPr algn="just"/>
            <a:endParaRPr lang="id-ID" sz="2000" dirty="0" smtClean="0"/>
          </a:p>
          <a:p>
            <a:endParaRPr lang="id-ID" sz="2000" dirty="0"/>
          </a:p>
        </p:txBody>
      </p:sp>
    </p:spTree>
    <p:extLst>
      <p:ext uri="{BB962C8B-B14F-4D97-AF65-F5344CB8AC3E}">
        <p14:creationId xmlns:p14="http://schemas.microsoft.com/office/powerpoint/2010/main" xmlns="" val="14573882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094"/>
            <a:ext cx="10542431" cy="575033"/>
          </a:xfrm>
        </p:spPr>
        <p:txBody>
          <a:bodyPr>
            <a:normAutofit fontScale="90000"/>
          </a:bodyPr>
          <a:lstStyle/>
          <a:p>
            <a:r>
              <a:rPr lang="id-ID" sz="3200" dirty="0" smtClean="0"/>
              <a:t>FAKTOR PENYEBAB :</a:t>
            </a:r>
            <a:endParaRPr lang="id-ID" sz="3200" dirty="0"/>
          </a:p>
        </p:txBody>
      </p:sp>
      <p:sp>
        <p:nvSpPr>
          <p:cNvPr id="3" name="Content Placeholder 2"/>
          <p:cNvSpPr>
            <a:spLocks noGrp="1"/>
          </p:cNvSpPr>
          <p:nvPr>
            <p:ph idx="1"/>
          </p:nvPr>
        </p:nvSpPr>
        <p:spPr>
          <a:xfrm>
            <a:off x="978794" y="965915"/>
            <a:ext cx="10375006" cy="5211048"/>
          </a:xfrm>
        </p:spPr>
        <p:txBody>
          <a:bodyPr>
            <a:normAutofit fontScale="85000" lnSpcReduction="10000"/>
          </a:bodyPr>
          <a:lstStyle/>
          <a:p>
            <a:pPr algn="just"/>
            <a:r>
              <a:rPr lang="id-ID" sz="2000" dirty="0" smtClean="0"/>
              <a:t>PSYCODINAMIC MODEL, terjadinya kekerasan disebabkan karena kurangnya jejak atau kasih sayang seorang ibu, sehingga dia tidak bisa menjadi ibu atau merawat anaknya sendiri.</a:t>
            </a:r>
          </a:p>
          <a:p>
            <a:pPr algn="just"/>
            <a:r>
              <a:rPr lang="id-ID" sz="2000" dirty="0" smtClean="0"/>
              <a:t>PERSONALITY OR CHARACTER TRAIT MODEL,  hampir sama dengan psycodinamic, namun dalam hal ini lebih pada karakter orang dewasa atau orang tua yang agresif, frustasi atau berkarakter buruk.</a:t>
            </a:r>
          </a:p>
          <a:p>
            <a:pPr algn="just"/>
            <a:r>
              <a:rPr lang="id-ID" sz="2000" dirty="0" smtClean="0"/>
              <a:t>SOCIAL LEARNING MODEL, disebabkan karena kurangnya kemampuan sosial, yang ditunjukan dengan perasaan tidak puas menjadi orang tua, merasa terganggu dengan kehadiran anak, menuntut anak untuk selalu bersikap dewasa.</a:t>
            </a:r>
          </a:p>
          <a:p>
            <a:pPr algn="just"/>
            <a:r>
              <a:rPr lang="id-ID" sz="2000" dirty="0" smtClean="0"/>
              <a:t>FAMILY STRUCTURE MODEL, terjadinya kekerasan akibat dinamika antar keluarga yang memiliki hubungan kausal dengan kekerasan.</a:t>
            </a:r>
          </a:p>
          <a:p>
            <a:pPr algn="just"/>
            <a:r>
              <a:rPr lang="id-ID" sz="2000" dirty="0" smtClean="0"/>
              <a:t>ENVIRONMENTAL STRESS MODEL, terjadinya kekerasan terhadap perempuan dan anak karena melihat anak dan perempuan sebagai sebuah masalah multidimensional dan menempatkan “tekanan kehidupan” sebagai penyebab utama. Misalnya karena adanya faktor-faktor yang membentuk lingkungan manusia, seperti faktor pendidikan yg rendah, kesejahteraan, pengangguran dll.</a:t>
            </a:r>
          </a:p>
          <a:p>
            <a:pPr algn="just"/>
            <a:r>
              <a:rPr lang="id-ID" sz="2000" dirty="0" smtClean="0"/>
              <a:t>SOCIAL-PSYCHOLOGICAL MODEL, dalam hal ini frustasi dan stress menjadi faktor utama dalam menyebabkan terjadinya kekerasan pada perempuan dan anak, seperti karena konflik rumah tangga, isolasi secara sosial, dll.</a:t>
            </a:r>
          </a:p>
          <a:p>
            <a:pPr algn="just"/>
            <a:r>
              <a:rPr lang="id-ID" sz="2000" dirty="0" smtClean="0"/>
              <a:t>MENTAL ILLNES MODEL, kekerasan yang disebabkan karena faktor kelainan saraf atau penyakit kejiwaan.</a:t>
            </a:r>
            <a:endParaRPr lang="id-ID" sz="2000" dirty="0"/>
          </a:p>
        </p:txBody>
      </p:sp>
    </p:spTree>
    <p:extLst>
      <p:ext uri="{BB962C8B-B14F-4D97-AF65-F5344CB8AC3E}">
        <p14:creationId xmlns:p14="http://schemas.microsoft.com/office/powerpoint/2010/main" xmlns="" val="38987674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heel(1)">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852"/>
            <a:ext cx="10516673" cy="1309127"/>
          </a:xfrm>
        </p:spPr>
        <p:txBody>
          <a:bodyPr>
            <a:normAutofit fontScale="90000"/>
          </a:bodyPr>
          <a:lstStyle/>
          <a:p>
            <a:r>
              <a:rPr lang="id-ID" sz="2800" dirty="0" smtClean="0"/>
              <a:t>Kekerasan terhadap perempuan dan anak dapat terjadi  :</a:t>
            </a:r>
            <a:br>
              <a:rPr lang="id-ID" sz="2800" dirty="0" smtClean="0"/>
            </a:br>
            <a:r>
              <a:rPr lang="id-ID" sz="2800" dirty="0" smtClean="0"/>
              <a:t>-  dalam lingkup rumah tangga</a:t>
            </a:r>
            <a:br>
              <a:rPr lang="id-ID" sz="2800" dirty="0" smtClean="0"/>
            </a:br>
            <a:r>
              <a:rPr lang="id-ID" sz="2800" dirty="0" smtClean="0"/>
              <a:t>-  di luar lingkup rumah tangga</a:t>
            </a:r>
            <a:endParaRPr lang="id-ID" sz="2800" dirty="0"/>
          </a:p>
        </p:txBody>
      </p:sp>
      <p:sp>
        <p:nvSpPr>
          <p:cNvPr id="3" name="Content Placeholder 2"/>
          <p:cNvSpPr>
            <a:spLocks noGrp="1"/>
          </p:cNvSpPr>
          <p:nvPr>
            <p:ph idx="1"/>
          </p:nvPr>
        </p:nvSpPr>
        <p:spPr/>
        <p:txBody>
          <a:bodyPr>
            <a:normAutofit lnSpcReduction="10000"/>
          </a:bodyPr>
          <a:lstStyle/>
          <a:p>
            <a:pPr algn="just"/>
            <a:r>
              <a:rPr lang="id-ID" dirty="0" smtClean="0"/>
              <a:t>Kekerasan dalam rumah tangga adalah perbuatan terhadap seseorang, terutama perempuan yang berakibat timbulnya kesengsaraan, penderitaan secara fisik,seksual, psikologis dan/atau penelantaran dalam rumah tangga termasuk ancaman untuk melakukan perbuatan, pemaksaan, perampasan kemerdekaan secara melawan hukum dalam lingkup rumah tangga.</a:t>
            </a:r>
          </a:p>
          <a:p>
            <a:pPr algn="just"/>
            <a:r>
              <a:rPr lang="id-ID" dirty="0" smtClean="0"/>
              <a:t>Lingkup rumah tangga meliputi :</a:t>
            </a:r>
          </a:p>
          <a:p>
            <a:pPr marL="514350" indent="-514350" algn="just">
              <a:buAutoNum type="alphaLcPeriod"/>
            </a:pPr>
            <a:r>
              <a:rPr lang="id-ID" dirty="0" smtClean="0"/>
              <a:t>Suami, istri dan anak</a:t>
            </a:r>
          </a:p>
          <a:p>
            <a:pPr marL="514350" indent="-514350" algn="just">
              <a:buAutoNum type="alphaLcPeriod"/>
            </a:pPr>
            <a:r>
              <a:rPr lang="id-ID" dirty="0" smtClean="0"/>
              <a:t>Orang-orang yang mempunyai hubungan keluarga sebagaimana dimaksud pada huruf a, karena hubungan darah, perkawinan, persusuan, pengasuhan dan perwalian, yang menetap dalam rumah tangga dan/atau</a:t>
            </a:r>
          </a:p>
          <a:p>
            <a:pPr marL="514350" indent="-514350" algn="just">
              <a:buAutoNum type="alphaLcPeriod"/>
            </a:pPr>
            <a:r>
              <a:rPr lang="id-ID" dirty="0" smtClean="0"/>
              <a:t>Orang yang bekerja membantu rumah tangga dan menetap dalam rumah tangga tersebut  (Pasal 2 ayat (1) UUPKDRT)</a:t>
            </a:r>
          </a:p>
          <a:p>
            <a:pPr marL="0" indent="0" algn="just">
              <a:buNone/>
            </a:pPr>
            <a:endParaRPr lang="id-ID" dirty="0"/>
          </a:p>
        </p:txBody>
      </p:sp>
    </p:spTree>
    <p:extLst>
      <p:ext uri="{BB962C8B-B14F-4D97-AF65-F5344CB8AC3E}">
        <p14:creationId xmlns:p14="http://schemas.microsoft.com/office/powerpoint/2010/main" xmlns="" val="297850703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2435"/>
            <a:ext cx="7687614" cy="1165909"/>
          </a:xfrm>
        </p:spPr>
        <p:txBody>
          <a:bodyPr>
            <a:noAutofit/>
          </a:bodyPr>
          <a:lstStyle/>
          <a:p>
            <a:r>
              <a:rPr lang="id-ID" sz="2800" dirty="0" smtClean="0">
                <a:latin typeface="+mn-lt"/>
              </a:rPr>
              <a:t>Kekerasan terhadap perempuan dan anak dalam hukum pidana Indonesia diatur dalam : </a:t>
            </a:r>
            <a:endParaRPr lang="id-ID" sz="2800" dirty="0">
              <a:latin typeface="+mn-lt"/>
            </a:endParaRPr>
          </a:p>
        </p:txBody>
      </p:sp>
      <p:sp>
        <p:nvSpPr>
          <p:cNvPr id="3" name="Content Placeholder 2"/>
          <p:cNvSpPr>
            <a:spLocks noGrp="1"/>
          </p:cNvSpPr>
          <p:nvPr>
            <p:ph idx="1"/>
          </p:nvPr>
        </p:nvSpPr>
        <p:spPr>
          <a:xfrm>
            <a:off x="838200" y="1970468"/>
            <a:ext cx="6966397" cy="3691340"/>
          </a:xfrm>
        </p:spPr>
        <p:txBody>
          <a:bodyPr>
            <a:normAutofit fontScale="85000" lnSpcReduction="20000"/>
          </a:bodyPr>
          <a:lstStyle/>
          <a:p>
            <a:r>
              <a:rPr lang="id-ID" sz="2800" dirty="0" smtClean="0"/>
              <a:t>KITAB UNDANG-UNDANG HUKUM PIDANA (KUHP) :</a:t>
            </a:r>
          </a:p>
          <a:p>
            <a:pPr marL="514350" indent="-514350">
              <a:buAutoNum type="alphaLcPeriod"/>
            </a:pPr>
            <a:r>
              <a:rPr lang="id-ID" sz="2800" dirty="0" smtClean="0"/>
              <a:t>Pasal 282 ( kejahatan pronografi )</a:t>
            </a:r>
          </a:p>
          <a:p>
            <a:pPr marL="514350" indent="-514350">
              <a:buAutoNum type="alphaLcPeriod"/>
            </a:pPr>
            <a:r>
              <a:rPr lang="id-ID" sz="2800" dirty="0" smtClean="0"/>
              <a:t>Pasal 285 ( kejahatan perkosaan )</a:t>
            </a:r>
          </a:p>
          <a:p>
            <a:pPr marL="514350" indent="-514350">
              <a:buAutoNum type="alphaLcPeriod"/>
            </a:pPr>
            <a:r>
              <a:rPr lang="id-ID" sz="2800" dirty="0" smtClean="0"/>
              <a:t>Pasal 290 ( perbuatan cabul )</a:t>
            </a:r>
          </a:p>
          <a:p>
            <a:pPr marL="514350" indent="-514350">
              <a:buAutoNum type="alphaLcPeriod"/>
            </a:pPr>
            <a:r>
              <a:rPr lang="id-ID" sz="2800" dirty="0" smtClean="0"/>
              <a:t>Pasal 297 ( kejahatan perdagangan wanita )</a:t>
            </a:r>
          </a:p>
          <a:p>
            <a:pPr marL="514350" indent="-514350">
              <a:buAutoNum type="alphaLcPeriod"/>
            </a:pPr>
            <a:r>
              <a:rPr lang="id-ID" sz="2800" dirty="0" smtClean="0"/>
              <a:t>Pasal 328 ( penculikan )</a:t>
            </a:r>
          </a:p>
          <a:p>
            <a:pPr marL="514350" indent="-514350">
              <a:buAutoNum type="alphaLcPeriod"/>
            </a:pPr>
            <a:r>
              <a:rPr lang="id-ID" sz="2800" dirty="0" smtClean="0"/>
              <a:t>Pasal 351  ( penganiayaan )</a:t>
            </a:r>
          </a:p>
          <a:p>
            <a:pPr marL="514350" indent="-514350">
              <a:buAutoNum type="alphaLcPeriod"/>
            </a:pPr>
            <a:r>
              <a:rPr lang="id-ID" sz="2800" dirty="0" smtClean="0"/>
              <a:t>Pasal 338 ( pembunuhan )</a:t>
            </a:r>
          </a:p>
          <a:p>
            <a:pPr marL="0" indent="0">
              <a:buNone/>
            </a:pPr>
            <a:endParaRPr lang="id-ID" dirty="0"/>
          </a:p>
        </p:txBody>
      </p:sp>
    </p:spTree>
    <p:extLst>
      <p:ext uri="{BB962C8B-B14F-4D97-AF65-F5344CB8AC3E}">
        <p14:creationId xmlns:p14="http://schemas.microsoft.com/office/powerpoint/2010/main" xmlns="" val="131119298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973"/>
            <a:ext cx="10529552" cy="433365"/>
          </a:xfrm>
        </p:spPr>
        <p:txBody>
          <a:bodyPr>
            <a:normAutofit/>
          </a:bodyPr>
          <a:lstStyle/>
          <a:p>
            <a:r>
              <a:rPr lang="id-ID" sz="1800" dirty="0" smtClean="0"/>
              <a:t>Lanjutan...</a:t>
            </a:r>
            <a:endParaRPr lang="id-ID" sz="1800" dirty="0"/>
          </a:p>
        </p:txBody>
      </p:sp>
      <p:sp>
        <p:nvSpPr>
          <p:cNvPr id="3" name="Content Placeholder 2"/>
          <p:cNvSpPr>
            <a:spLocks noGrp="1"/>
          </p:cNvSpPr>
          <p:nvPr>
            <p:ph idx="1"/>
          </p:nvPr>
        </p:nvSpPr>
        <p:spPr>
          <a:xfrm>
            <a:off x="991672" y="708338"/>
            <a:ext cx="10376079" cy="5756856"/>
          </a:xfrm>
        </p:spPr>
        <p:txBody>
          <a:bodyPr>
            <a:normAutofit lnSpcReduction="10000"/>
          </a:bodyPr>
          <a:lstStyle/>
          <a:p>
            <a:r>
              <a:rPr lang="id-ID" dirty="0" smtClean="0"/>
              <a:t>UU No. 23 tahun 2004 tentang PKDRT</a:t>
            </a:r>
          </a:p>
          <a:p>
            <a:pPr marL="514350" indent="-514350">
              <a:buAutoNum type="alphaLcPeriod"/>
            </a:pPr>
            <a:r>
              <a:rPr lang="id-ID" dirty="0" smtClean="0"/>
              <a:t>Pasal 6 ( tindak pidana kekerasan fisik )</a:t>
            </a:r>
          </a:p>
          <a:p>
            <a:pPr marL="514350" indent="-514350">
              <a:buAutoNum type="alphaLcPeriod"/>
            </a:pPr>
            <a:r>
              <a:rPr lang="id-ID" dirty="0" smtClean="0"/>
              <a:t>Pasal 7 ( tindak pidana kekerasan psikis )</a:t>
            </a:r>
          </a:p>
          <a:p>
            <a:pPr marL="514350" indent="-514350">
              <a:buAutoNum type="alphaLcPeriod"/>
            </a:pPr>
            <a:r>
              <a:rPr lang="id-ID" dirty="0" smtClean="0"/>
              <a:t>Pasal 8 ( tindak pidana kekerasan seksual dlm rumah tangga )</a:t>
            </a:r>
          </a:p>
          <a:p>
            <a:pPr marL="514350" indent="-514350">
              <a:buAutoNum type="alphaLcPeriod"/>
            </a:pPr>
            <a:r>
              <a:rPr lang="id-ID" dirty="0" smtClean="0"/>
              <a:t>Pasal 9 ( tindak pidana penelantaran dalam rumah tangga )</a:t>
            </a:r>
          </a:p>
          <a:p>
            <a:r>
              <a:rPr lang="id-ID" dirty="0" smtClean="0"/>
              <a:t>UU No. 21 tahun 2007 tentang TPPO</a:t>
            </a:r>
          </a:p>
          <a:p>
            <a:pPr marL="514350" indent="-514350">
              <a:buAutoNum type="alphaLcPeriod"/>
            </a:pPr>
            <a:r>
              <a:rPr lang="id-ID" dirty="0" smtClean="0"/>
              <a:t>Pasal 2 sd pasal 4 tentang Trafficking</a:t>
            </a:r>
          </a:p>
          <a:p>
            <a:pPr marL="514350" indent="-514350">
              <a:buAutoNum type="alphaLcPeriod"/>
            </a:pPr>
            <a:r>
              <a:rPr lang="id-ID" dirty="0" smtClean="0"/>
              <a:t>Pasal 5 ( pengangkatan anak untuk tujuan eksploitasi )</a:t>
            </a:r>
          </a:p>
          <a:p>
            <a:pPr marL="514350" indent="-514350">
              <a:buAutoNum type="alphaLcPeriod"/>
            </a:pPr>
            <a:r>
              <a:rPr lang="id-ID" dirty="0" smtClean="0"/>
              <a:t>Pasal 6 ( pengiriman anak ke luar negeri untuk eksploitasi )</a:t>
            </a:r>
          </a:p>
          <a:p>
            <a:r>
              <a:rPr lang="id-ID" dirty="0" smtClean="0"/>
              <a:t>UU No. 35 tahun 2014 tentang Perlindungan Anak (perubahan atas UU No. 23 thn 2002)</a:t>
            </a:r>
          </a:p>
          <a:p>
            <a:pPr marL="514350" indent="-514350">
              <a:buAutoNum type="alphaLcPeriod"/>
            </a:pPr>
            <a:r>
              <a:rPr lang="id-ID" dirty="0" smtClean="0"/>
              <a:t>Pasal 76C ( kekerasan terhadap anak )</a:t>
            </a:r>
          </a:p>
          <a:p>
            <a:pPr marL="514350" indent="-514350">
              <a:buAutoNum type="alphaLcPeriod"/>
            </a:pPr>
            <a:r>
              <a:rPr lang="id-ID" dirty="0" smtClean="0"/>
              <a:t>Pasal 76D ( kekerasan seksual terhadap anak )</a:t>
            </a:r>
          </a:p>
          <a:p>
            <a:pPr marL="514350" indent="-514350">
              <a:buAutoNum type="alphaLcPeriod"/>
            </a:pPr>
            <a:r>
              <a:rPr lang="id-ID" dirty="0" smtClean="0"/>
              <a:t>Pasal 76E ( perbuatan cabul terhadap anak )</a:t>
            </a:r>
          </a:p>
          <a:p>
            <a:pPr marL="514350" indent="-514350">
              <a:buAutoNum type="alphaLcPeriod"/>
            </a:pPr>
            <a:r>
              <a:rPr lang="id-ID" dirty="0" smtClean="0"/>
              <a:t>Pasal 76F ( penculikan dan perdagangan Anak )</a:t>
            </a:r>
          </a:p>
          <a:p>
            <a:pPr marL="514350" indent="-514350">
              <a:buAutoNum type="alphaLcPeriod"/>
            </a:pPr>
            <a:r>
              <a:rPr lang="id-ID" dirty="0" smtClean="0"/>
              <a:t>Pasal 76I  (eksploitasi secara ekonomi atau seksual terhadap anak ) </a:t>
            </a:r>
            <a:endParaRPr lang="id-ID" dirty="0"/>
          </a:p>
        </p:txBody>
      </p:sp>
    </p:spTree>
    <p:extLst>
      <p:ext uri="{BB962C8B-B14F-4D97-AF65-F5344CB8AC3E}">
        <p14:creationId xmlns:p14="http://schemas.microsoft.com/office/powerpoint/2010/main" xmlns="" val="3561310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additive="base">
                                        <p:cTn id="7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additive="base">
                                        <p:cTn id="8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
                                            <p:txEl>
                                              <p:pRg st="13" end="13"/>
                                            </p:txEl>
                                          </p:spTgt>
                                        </p:tgtEl>
                                        <p:attrNameLst>
                                          <p:attrName>style.visibility</p:attrName>
                                        </p:attrNameLst>
                                      </p:cBhvr>
                                      <p:to>
                                        <p:strVal val="visible"/>
                                      </p:to>
                                    </p:set>
                                    <p:anim calcmode="lin" valueType="num">
                                      <p:cBhvr additive="base">
                                        <p:cTn id="9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
                                            <p:txEl>
                                              <p:pRg st="14" end="14"/>
                                            </p:txEl>
                                          </p:spTgt>
                                        </p:tgtEl>
                                        <p:attrNameLst>
                                          <p:attrName>style.visibility</p:attrName>
                                        </p:attrNameLst>
                                      </p:cBhvr>
                                      <p:to>
                                        <p:strVal val="visible"/>
                                      </p:to>
                                    </p:set>
                                    <p:anim calcmode="lin" valueType="num">
                                      <p:cBhvr additive="base">
                                        <p:cTn id="96"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294" y="565934"/>
            <a:ext cx="8590209" cy="734095"/>
          </a:xfrm>
        </p:spPr>
        <p:txBody>
          <a:bodyPr>
            <a:noAutofit/>
          </a:bodyPr>
          <a:lstStyle/>
          <a:p>
            <a:r>
              <a:rPr lang="id-ID" sz="2700" dirty="0" smtClean="0"/>
              <a:t>Upaya penanganan kekerasan terhadap perempuan dan anak</a:t>
            </a:r>
            <a:endParaRPr lang="id-ID" sz="2700" dirty="0"/>
          </a:p>
        </p:txBody>
      </p:sp>
      <p:sp>
        <p:nvSpPr>
          <p:cNvPr id="3" name="Content Placeholder 2"/>
          <p:cNvSpPr>
            <a:spLocks noGrp="1"/>
          </p:cNvSpPr>
          <p:nvPr>
            <p:ph idx="1"/>
          </p:nvPr>
        </p:nvSpPr>
        <p:spPr>
          <a:xfrm>
            <a:off x="1081825" y="1841679"/>
            <a:ext cx="8809149" cy="4134118"/>
          </a:xfrm>
        </p:spPr>
        <p:txBody>
          <a:bodyPr>
            <a:normAutofit fontScale="92500" lnSpcReduction="10000"/>
          </a:bodyPr>
          <a:lstStyle/>
          <a:p>
            <a:pPr algn="just"/>
            <a:r>
              <a:rPr lang="id-ID" dirty="0" smtClean="0"/>
              <a:t>Tahun 1999 atas prakarsa ibu Khofifah Indar Parawangsa (saat itu menjabat sebagai Menteri Pemberdayaan Perempuan dan Anak) dan Ibu-ibu Derap Warapsari mendorong Polri untuk membentuk Ruang Pelayanan Khusus (RPK) guna melayani para perempuan dan anak yang saat itu banyak yang menjadi korban kerusuhan massa.</a:t>
            </a:r>
          </a:p>
          <a:p>
            <a:pPr algn="just"/>
            <a:r>
              <a:rPr lang="id-ID" dirty="0" smtClean="0"/>
              <a:t>Sebagai pilot project dijajaran Polda Metro Jaya dibentuk 9 Unit RPK, pada tahun 2001 dilanjutkan dengan pelatihan sebanyak 35 Perwira Polwan Serse di Pusdik Reskrim Bogor dan sebanyak 30 Bintara Polwan di Padang Sumatra Barat.</a:t>
            </a:r>
          </a:p>
          <a:p>
            <a:pPr algn="just"/>
            <a:r>
              <a:rPr lang="id-ID" dirty="0" smtClean="0"/>
              <a:t>Peraturan Kapolri Nomor 10 tahun 2007 tentang organisasi dan tata kerja Unit Pelayanan Perempun dan Anak yang ditindaklanjuti dengan pembentukan Unit PPA pada tingkat Polres di seluruh Indonesia.</a:t>
            </a:r>
          </a:p>
          <a:p>
            <a:pPr algn="just"/>
            <a:r>
              <a:rPr lang="id-ID" dirty="0" smtClean="0"/>
              <a:t>Peraturan Kapolri Nomor 3 tahun 2008 tentang Pembentukan RPK dan Tatacara Pemeriksaan Saksi dan/atau korban tindak pidana</a:t>
            </a:r>
          </a:p>
          <a:p>
            <a:pPr algn="just"/>
            <a:r>
              <a:rPr lang="id-ID" dirty="0" smtClean="0"/>
              <a:t>Polri turut serta dalam Gugus Tugas Penanggulangan Kekerasan Terhadap Perempuan dan Anak dalam bidang Penegakan Hukum.</a:t>
            </a:r>
          </a:p>
          <a:p>
            <a:pPr algn="just"/>
            <a:endParaRPr lang="id-ID" dirty="0" smtClean="0"/>
          </a:p>
          <a:p>
            <a:pPr algn="just"/>
            <a:endParaRPr lang="id-ID" dirty="0"/>
          </a:p>
        </p:txBody>
      </p:sp>
    </p:spTree>
    <p:extLst>
      <p:ext uri="{BB962C8B-B14F-4D97-AF65-F5344CB8AC3E}">
        <p14:creationId xmlns:p14="http://schemas.microsoft.com/office/powerpoint/2010/main" xmlns="" val="5344110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6548"/>
          </a:xfrm>
        </p:spPr>
        <p:txBody>
          <a:bodyPr>
            <a:normAutofit fontScale="90000"/>
          </a:bodyPr>
          <a:lstStyle/>
          <a:p>
            <a:r>
              <a:rPr lang="id-ID" dirty="0" smtClean="0"/>
              <a:t>Tujuan UPPA</a:t>
            </a:r>
            <a:endParaRPr lang="id-ID" dirty="0"/>
          </a:p>
        </p:txBody>
      </p:sp>
      <p:sp>
        <p:nvSpPr>
          <p:cNvPr id="3" name="Content Placeholder 2"/>
          <p:cNvSpPr>
            <a:spLocks noGrp="1"/>
          </p:cNvSpPr>
          <p:nvPr>
            <p:ph idx="1"/>
          </p:nvPr>
        </p:nvSpPr>
        <p:spPr>
          <a:xfrm>
            <a:off x="1107583" y="1584101"/>
            <a:ext cx="8178086" cy="4592862"/>
          </a:xfrm>
        </p:spPr>
        <p:txBody>
          <a:bodyPr>
            <a:normAutofit fontScale="92500" lnSpcReduction="20000"/>
          </a:bodyPr>
          <a:lstStyle/>
          <a:p>
            <a:pPr marL="609600" indent="-609600" algn="just">
              <a:buClr>
                <a:srgbClr val="FFFF00"/>
              </a:buClr>
              <a:buNone/>
            </a:pPr>
            <a:r>
              <a:rPr lang="id-ID" dirty="0" smtClean="0">
                <a:solidFill>
                  <a:srgbClr val="FF3300"/>
                </a:solidFill>
              </a:rPr>
              <a:t>a.    </a:t>
            </a:r>
            <a:r>
              <a:rPr lang="en-US" sz="2700" dirty="0" smtClean="0">
                <a:solidFill>
                  <a:srgbClr val="FF3300"/>
                </a:solidFill>
              </a:rPr>
              <a:t>MEMBERIKAN PELAYANAN &amp; PERLINDUNGAN KHUSUS KEPADA PEREMPUAN &amp; ANAK YANG MENJADI SAKSI, KORBAN, &amp; ATAU TERSANGKA YANG DITANGANI DI UPPA.</a:t>
            </a:r>
          </a:p>
          <a:p>
            <a:pPr marL="609600" indent="-609600" algn="just">
              <a:buClr>
                <a:srgbClr val="FFFF00"/>
              </a:buClr>
              <a:buFont typeface="Wingdings" panose="05000000000000000000" pitchFamily="2" charset="2"/>
              <a:buChar char=""/>
            </a:pPr>
            <a:endParaRPr lang="en-US" sz="2700" dirty="0" smtClean="0">
              <a:solidFill>
                <a:srgbClr val="FF3300"/>
              </a:solidFill>
            </a:endParaRPr>
          </a:p>
          <a:p>
            <a:pPr marL="609600" indent="-609600" algn="just">
              <a:buClr>
                <a:srgbClr val="FFFF00"/>
              </a:buClr>
              <a:buNone/>
            </a:pPr>
            <a:r>
              <a:rPr lang="en-US" sz="2700" dirty="0" smtClean="0">
                <a:solidFill>
                  <a:srgbClr val="FF3300"/>
                </a:solidFill>
              </a:rPr>
              <a:t>b.	UNTUK KEPENTINGAN PEMERIKSAAN TERHADAP SAKSI &amp; ATAU KORBAN PEREMPUAN &amp; ANAK SERTA TINDAK PIDANA LAINNYA. </a:t>
            </a:r>
          </a:p>
          <a:p>
            <a:pPr marL="609600" indent="-609600" algn="just">
              <a:buClr>
                <a:srgbClr val="FFFF00"/>
              </a:buClr>
              <a:buNone/>
            </a:pPr>
            <a:endParaRPr lang="en-US" sz="2700" dirty="0" smtClean="0">
              <a:solidFill>
                <a:srgbClr val="FF3300"/>
              </a:solidFill>
            </a:endParaRPr>
          </a:p>
          <a:p>
            <a:pPr marL="609600" indent="-609600" algn="just">
              <a:buClr>
                <a:srgbClr val="FFFF00"/>
              </a:buClr>
              <a:buNone/>
            </a:pPr>
            <a:r>
              <a:rPr lang="en-US" sz="2700" dirty="0" smtClean="0">
                <a:solidFill>
                  <a:srgbClr val="FF3300"/>
                </a:solidFill>
              </a:rPr>
              <a:t>c.	UNTUK MENGHINDARI TERJADINYA PELANGGARAN HAK ASASI MANUSIA (HAM) &amp; TINDAKAN YANG DAPAT MENIMBULKAN EKSES TRAUMA ATAU PENDERITAAN YANG LEBIH SERIUS BAGI PEREMPUAN &amp; ANAK.</a:t>
            </a:r>
          </a:p>
          <a:p>
            <a:endParaRPr lang="id-ID" sz="2700" dirty="0"/>
          </a:p>
        </p:txBody>
      </p:sp>
    </p:spTree>
    <p:extLst>
      <p:ext uri="{BB962C8B-B14F-4D97-AF65-F5344CB8AC3E}">
        <p14:creationId xmlns:p14="http://schemas.microsoft.com/office/powerpoint/2010/main" xmlns="" val="29581556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427"/>
          </a:xfrm>
        </p:spPr>
        <p:txBody>
          <a:bodyPr>
            <a:normAutofit fontScale="90000"/>
          </a:bodyPr>
          <a:lstStyle/>
          <a:p>
            <a:r>
              <a:rPr lang="id-ID" dirty="0" smtClean="0"/>
              <a:t>Prinsip UPPA</a:t>
            </a:r>
            <a:endParaRPr lang="id-ID" dirty="0"/>
          </a:p>
        </p:txBody>
      </p:sp>
      <p:sp>
        <p:nvSpPr>
          <p:cNvPr id="3" name="Content Placeholder 2"/>
          <p:cNvSpPr>
            <a:spLocks noGrp="1"/>
          </p:cNvSpPr>
          <p:nvPr>
            <p:ph idx="1"/>
          </p:nvPr>
        </p:nvSpPr>
        <p:spPr>
          <a:xfrm>
            <a:off x="1211687" y="1584101"/>
            <a:ext cx="7996707" cy="3974676"/>
          </a:xfrm>
        </p:spPr>
        <p:txBody>
          <a:bodyPr>
            <a:noAutofit/>
          </a:bodyPr>
          <a:lstStyle/>
          <a:p>
            <a:pPr marL="609600" indent="-609600" algn="just">
              <a:buClr>
                <a:schemeClr val="tx2"/>
              </a:buClr>
              <a:buFontTx/>
              <a:buAutoNum type="alphaLcPeriod"/>
            </a:pPr>
            <a:r>
              <a:rPr lang="en-US" sz="2100" dirty="0" smtClean="0">
                <a:solidFill>
                  <a:schemeClr val="tx2"/>
                </a:solidFill>
              </a:rPr>
              <a:t>MENJUNJUNG TINGGI HAM</a:t>
            </a:r>
          </a:p>
          <a:p>
            <a:pPr marL="609600" indent="-609600" algn="just">
              <a:buClr>
                <a:schemeClr val="tx2"/>
              </a:buClr>
              <a:buFontTx/>
              <a:buAutoNum type="alphaLcPeriod"/>
            </a:pPr>
            <a:endParaRPr lang="en-US" sz="2100" dirty="0" smtClean="0">
              <a:solidFill>
                <a:schemeClr val="tx2"/>
              </a:solidFill>
            </a:endParaRPr>
          </a:p>
          <a:p>
            <a:pPr marL="609600" indent="-609600" algn="just">
              <a:buClr>
                <a:schemeClr val="tx2"/>
              </a:buClr>
              <a:buFontTx/>
              <a:buAutoNum type="alphaLcPeriod"/>
            </a:pPr>
            <a:r>
              <a:rPr lang="en-US" sz="2100" dirty="0" smtClean="0">
                <a:solidFill>
                  <a:schemeClr val="tx2"/>
                </a:solidFill>
              </a:rPr>
              <a:t>MEMBERIKAN JAMINAN KESELAMATAN TERHADAP SAKSI &amp; ATAU KORBAN YANG MEMBERIKAN KETERANGAN.</a:t>
            </a:r>
          </a:p>
          <a:p>
            <a:pPr marL="609600" indent="-609600" algn="just">
              <a:buClr>
                <a:schemeClr val="tx2"/>
              </a:buClr>
              <a:buFontTx/>
              <a:buAutoNum type="alphaLcPeriod"/>
            </a:pPr>
            <a:endParaRPr lang="en-US" sz="2100" dirty="0" smtClean="0">
              <a:solidFill>
                <a:schemeClr val="tx2"/>
              </a:solidFill>
            </a:endParaRPr>
          </a:p>
          <a:p>
            <a:pPr marL="609600" indent="-609600" algn="just">
              <a:buClr>
                <a:schemeClr val="tx2"/>
              </a:buClr>
              <a:buFontTx/>
              <a:buAutoNum type="alphaLcPeriod"/>
            </a:pPr>
            <a:r>
              <a:rPr lang="en-US" sz="2100" dirty="0" smtClean="0">
                <a:solidFill>
                  <a:schemeClr val="tx2"/>
                </a:solidFill>
              </a:rPr>
              <a:t>MENJAGA KERAHASIAAN SAKSI &amp; ATAU KORBAN.</a:t>
            </a:r>
          </a:p>
          <a:p>
            <a:pPr marL="609600" indent="-609600" algn="just">
              <a:buClr>
                <a:schemeClr val="tx2"/>
              </a:buClr>
              <a:buFontTx/>
              <a:buAutoNum type="alphaLcPeriod"/>
            </a:pPr>
            <a:endParaRPr lang="en-US" sz="2100" dirty="0" smtClean="0">
              <a:solidFill>
                <a:schemeClr val="tx2"/>
              </a:solidFill>
            </a:endParaRPr>
          </a:p>
          <a:p>
            <a:pPr marL="609600" indent="-609600" algn="just">
              <a:buClr>
                <a:schemeClr val="tx2"/>
              </a:buClr>
              <a:buFontTx/>
              <a:buAutoNum type="alphaLcPeriod"/>
            </a:pPr>
            <a:r>
              <a:rPr lang="en-US" sz="2100" dirty="0" smtClean="0">
                <a:solidFill>
                  <a:schemeClr val="tx2"/>
                </a:solidFill>
              </a:rPr>
              <a:t>MEMINTA PERSETUJUAN SECARA LISAN AKAN KESEDIA</a:t>
            </a:r>
            <a:r>
              <a:rPr lang="id-ID" sz="2100" dirty="0" smtClean="0">
                <a:solidFill>
                  <a:schemeClr val="tx2"/>
                </a:solidFill>
              </a:rPr>
              <a:t>A</a:t>
            </a:r>
            <a:r>
              <a:rPr lang="en-US" sz="2100" dirty="0" smtClean="0">
                <a:solidFill>
                  <a:schemeClr val="tx2"/>
                </a:solidFill>
              </a:rPr>
              <a:t>N SAKSI &amp; ATAU KORBAN UNTUK MEMBERIKAN KETERANGAN.</a:t>
            </a:r>
          </a:p>
          <a:p>
            <a:pPr marL="609600" indent="-609600" algn="just">
              <a:buClr>
                <a:schemeClr val="tx2"/>
              </a:buClr>
              <a:buFontTx/>
              <a:buAutoNum type="alphaLcPeriod"/>
            </a:pPr>
            <a:endParaRPr lang="en-US" sz="2100" dirty="0" smtClean="0">
              <a:solidFill>
                <a:schemeClr val="tx2"/>
              </a:solidFill>
            </a:endParaRPr>
          </a:p>
          <a:p>
            <a:pPr marL="609600" indent="-609600" algn="just">
              <a:buClr>
                <a:schemeClr val="tx2"/>
              </a:buClr>
              <a:buFontTx/>
              <a:buAutoNum type="alphaLcPeriod"/>
            </a:pPr>
            <a:r>
              <a:rPr lang="en-US" sz="2100" dirty="0" smtClean="0">
                <a:solidFill>
                  <a:schemeClr val="tx2"/>
                </a:solidFill>
              </a:rPr>
              <a:t>MENGAJUKAN PERTANYAAN DENGAN CARA YANG BIJAK.</a:t>
            </a:r>
          </a:p>
          <a:p>
            <a:endParaRPr lang="id-ID" sz="2100" dirty="0"/>
          </a:p>
        </p:txBody>
      </p:sp>
    </p:spTree>
    <p:extLst>
      <p:ext uri="{BB962C8B-B14F-4D97-AF65-F5344CB8AC3E}">
        <p14:creationId xmlns:p14="http://schemas.microsoft.com/office/powerpoint/2010/main" xmlns="" val="246093566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circle(in)">
                                      <p:cBhvr>
                                        <p:cTn id="2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884" y="365125"/>
            <a:ext cx="10490915" cy="674889"/>
          </a:xfrm>
        </p:spPr>
        <p:txBody>
          <a:bodyPr>
            <a:noAutofit/>
          </a:bodyPr>
          <a:lstStyle/>
          <a:p>
            <a:r>
              <a:rPr lang="id-ID" dirty="0" smtClean="0"/>
              <a:t>Fungsi UPPA</a:t>
            </a:r>
            <a:endParaRPr lang="id-ID" dirty="0"/>
          </a:p>
        </p:txBody>
      </p:sp>
      <p:sp>
        <p:nvSpPr>
          <p:cNvPr id="3" name="Content Placeholder 2"/>
          <p:cNvSpPr>
            <a:spLocks noGrp="1"/>
          </p:cNvSpPr>
          <p:nvPr>
            <p:ph idx="1"/>
          </p:nvPr>
        </p:nvSpPr>
        <p:spPr>
          <a:xfrm>
            <a:off x="1558344" y="1725769"/>
            <a:ext cx="9530366" cy="4507606"/>
          </a:xfrm>
        </p:spPr>
        <p:txBody>
          <a:bodyPr>
            <a:normAutofit/>
          </a:bodyPr>
          <a:lstStyle/>
          <a:p>
            <a:pPr marL="0" indent="0">
              <a:buNone/>
              <a:tabLst>
                <a:tab pos="406400" algn="l"/>
              </a:tabLst>
              <a:defRPr/>
            </a:pPr>
            <a:r>
              <a:rPr lang="en-US" sz="2700" b="1" dirty="0"/>
              <a:t>UNIT PPA MENYELENGGARAKAN FUNGSI :</a:t>
            </a:r>
          </a:p>
          <a:p>
            <a:pPr marL="0" indent="0">
              <a:buNone/>
              <a:tabLst>
                <a:tab pos="406400" algn="l"/>
              </a:tabLst>
              <a:defRPr/>
            </a:pPr>
            <a:endParaRPr lang="en-US" sz="2700" b="1" dirty="0"/>
          </a:p>
          <a:p>
            <a:pPr marL="0" indent="0">
              <a:tabLst>
                <a:tab pos="406400" algn="l"/>
              </a:tabLst>
              <a:defRPr/>
            </a:pPr>
            <a:r>
              <a:rPr lang="en-US" sz="2700" dirty="0"/>
              <a:t> 	PENYELENGGARAAN PELAYANAN &amp;	PERLINDUNGAN 	HUKUM</a:t>
            </a:r>
          </a:p>
          <a:p>
            <a:pPr marL="0" indent="0">
              <a:tabLst>
                <a:tab pos="406400" algn="l"/>
              </a:tabLst>
              <a:defRPr/>
            </a:pPr>
            <a:r>
              <a:rPr lang="en-US" sz="2700" dirty="0"/>
              <a:t> 	PENYELENGGARAAN PENYELIDIKAN &amp; 	PENYIDIKAN  	TINDAK PIDANA</a:t>
            </a:r>
          </a:p>
          <a:p>
            <a:pPr marL="0" indent="0">
              <a:tabLst>
                <a:tab pos="406400" algn="l"/>
              </a:tabLst>
              <a:defRPr/>
            </a:pPr>
            <a:r>
              <a:rPr lang="en-US" sz="2700" dirty="0"/>
              <a:t> 	PENYELENGGARA KERJASAMA &amp;  KOORDINASI 	DGN 	INSTASI </a:t>
            </a:r>
            <a:r>
              <a:rPr lang="id-ID" sz="2700" dirty="0" smtClean="0"/>
              <a:t>   </a:t>
            </a:r>
            <a:r>
              <a:rPr lang="en-US" sz="2700" dirty="0" smtClean="0"/>
              <a:t>TERKAIT</a:t>
            </a:r>
            <a:endParaRPr lang="en-US" sz="2700" dirty="0"/>
          </a:p>
          <a:p>
            <a:endParaRPr lang="id-ID" sz="2700" dirty="0"/>
          </a:p>
        </p:txBody>
      </p:sp>
    </p:spTree>
    <p:extLst>
      <p:ext uri="{BB962C8B-B14F-4D97-AF65-F5344CB8AC3E}">
        <p14:creationId xmlns:p14="http://schemas.microsoft.com/office/powerpoint/2010/main" xmlns="" val="128064220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Mekanisme dan tatacara pelayanan saksi dan korban pada UPPA meliputi :</a:t>
            </a:r>
            <a:endParaRPr lang="id-ID" dirty="0"/>
          </a:p>
        </p:txBody>
      </p:sp>
      <p:sp>
        <p:nvSpPr>
          <p:cNvPr id="3" name="Content Placeholder 2"/>
          <p:cNvSpPr>
            <a:spLocks noGrp="1"/>
          </p:cNvSpPr>
          <p:nvPr>
            <p:ph idx="1"/>
          </p:nvPr>
        </p:nvSpPr>
        <p:spPr>
          <a:xfrm>
            <a:off x="677334" y="2269762"/>
            <a:ext cx="10515600" cy="3879716"/>
          </a:xfrm>
        </p:spPr>
        <p:txBody>
          <a:bodyPr>
            <a:normAutofit fontScale="77500" lnSpcReduction="20000"/>
          </a:bodyPr>
          <a:lstStyle/>
          <a:p>
            <a:r>
              <a:rPr lang="id-ID" sz="3200" dirty="0" smtClean="0"/>
              <a:t>Tahap penerimaan Laporan, diawali dengan konseling dan pemeriksaan awal oleh petugas UPPA sebelum dibuatkan Laporan Polisi pada SPKT;</a:t>
            </a:r>
          </a:p>
          <a:p>
            <a:r>
              <a:rPr lang="id-ID" sz="3200" dirty="0" smtClean="0"/>
              <a:t>Tahap penyidikan perkara, meliputi penanganan kasus mulai dari pemeriksaan saksi dan korban, pengumpulan dan penyitaan barang bukti serta penanganan terhadap tersangka/pelaku kekerasan;</a:t>
            </a:r>
          </a:p>
          <a:p>
            <a:r>
              <a:rPr lang="id-ID" sz="3200" dirty="0" smtClean="0"/>
              <a:t>Tahap akhir penyidikan, selesai proses penyidikan diakhiri dengan pemberkasan dan penyerahan Berkas Perkara ke JPU untuk Tahap I, setelah berkas dinyatakan lengkap (P21) akan dilakukan penyerahan Berkas beserta BB dan Tersangka ke JPU (Tahap II). </a:t>
            </a:r>
          </a:p>
          <a:p>
            <a:endParaRPr lang="id-ID" sz="3200" dirty="0"/>
          </a:p>
        </p:txBody>
      </p:sp>
    </p:spTree>
    <p:extLst>
      <p:ext uri="{BB962C8B-B14F-4D97-AF65-F5344CB8AC3E}">
        <p14:creationId xmlns:p14="http://schemas.microsoft.com/office/powerpoint/2010/main" xmlns="" val="27083466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670079"/>
            <a:ext cx="11071274" cy="739588"/>
          </a:xfrm>
        </p:spPr>
        <p:txBody>
          <a:bodyPr>
            <a:noAutofit/>
          </a:bodyPr>
          <a:lstStyle/>
          <a:p>
            <a:pPr algn="ctr"/>
            <a:r>
              <a:rPr lang="id-ID" sz="4900" b="1" dirty="0" smtClean="0">
                <a:solidFill>
                  <a:schemeClr val="accent6">
                    <a:lumMod val="50000"/>
                  </a:schemeClr>
                </a:solidFill>
              </a:rPr>
              <a:t>KASUS KEKERASAN PADA ANAK</a:t>
            </a:r>
            <a:endParaRPr lang="id-ID" sz="4900" b="1" dirty="0">
              <a:solidFill>
                <a:schemeClr val="accent6">
                  <a:lumMod val="50000"/>
                </a:schemeClr>
              </a:solidFill>
            </a:endParaRPr>
          </a:p>
        </p:txBody>
      </p:sp>
      <p:sp>
        <p:nvSpPr>
          <p:cNvPr id="3" name="Content Placeholder 2"/>
          <p:cNvSpPr>
            <a:spLocks noGrp="1"/>
          </p:cNvSpPr>
          <p:nvPr>
            <p:ph idx="1"/>
          </p:nvPr>
        </p:nvSpPr>
        <p:spPr>
          <a:xfrm>
            <a:off x="1222442" y="2062778"/>
            <a:ext cx="9601200" cy="3281083"/>
          </a:xfrm>
        </p:spPr>
        <p:txBody>
          <a:bodyPr>
            <a:noAutofit/>
          </a:bodyPr>
          <a:lstStyle/>
          <a:p>
            <a:pPr algn="just"/>
            <a:endParaRPr lang="id-ID" sz="3200" b="1" dirty="0"/>
          </a:p>
          <a:p>
            <a:pPr marL="0" indent="0" algn="just">
              <a:buNone/>
            </a:pPr>
            <a:endParaRPr lang="id-ID"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48846" y="3601721"/>
            <a:ext cx="4333774" cy="325033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0899" y="1409667"/>
            <a:ext cx="4655626" cy="26657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55842" y="1413650"/>
            <a:ext cx="4105057" cy="2661739"/>
          </a:xfrm>
          <a:prstGeom prst="rect">
            <a:avLst/>
          </a:prstGeom>
        </p:spPr>
      </p:pic>
    </p:spTree>
    <p:extLst>
      <p:ext uri="{BB962C8B-B14F-4D97-AF65-F5344CB8AC3E}">
        <p14:creationId xmlns:p14="http://schemas.microsoft.com/office/powerpoint/2010/main" xmlns="" val="122517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pc\My Documents\Downloads\WS.PNG"/>
          <p:cNvPicPr>
            <a:picLocks noChangeAspect="1" noChangeArrowheads="1"/>
          </p:cNvPicPr>
          <p:nvPr/>
        </p:nvPicPr>
        <p:blipFill>
          <a:blip r:embed="rId2" cstate="print"/>
          <a:srcRect/>
          <a:stretch>
            <a:fillRect/>
          </a:stretch>
        </p:blipFill>
        <p:spPr bwMode="auto">
          <a:xfrm>
            <a:off x="1472453" y="0"/>
            <a:ext cx="9094694" cy="6821021"/>
          </a:xfrm>
          <a:prstGeom prst="rect">
            <a:avLst/>
          </a:prstGeom>
          <a:noFill/>
        </p:spPr>
      </p:pic>
      <p:sp>
        <p:nvSpPr>
          <p:cNvPr id="5" name="Title 1"/>
          <p:cNvSpPr txBox="1">
            <a:spLocks/>
          </p:cNvSpPr>
          <p:nvPr/>
        </p:nvSpPr>
        <p:spPr>
          <a:xfrm>
            <a:off x="1981200" y="304800"/>
            <a:ext cx="8229600" cy="609600"/>
          </a:xfrm>
          <a:prstGeom prst="rect">
            <a:avLst/>
          </a:prstGeom>
          <a:solidFill>
            <a:srgbClr val="92D050"/>
          </a:solidFill>
          <a:ln>
            <a:solidFill>
              <a:srgbClr val="FFFF00"/>
            </a:solidFill>
          </a:ln>
        </p:spPr>
        <p:txBody>
          <a:bodyPr vert="horz" lIns="91440" tIns="45720" rIns="91440" bIns="45720" rtlCol="0" anchor="ctr">
            <a:normAutofit fontScale="97500"/>
          </a:bodyPr>
          <a:lstStyle/>
          <a:p>
            <a:pPr algn="ctr">
              <a:spcBef>
                <a:spcPct val="0"/>
              </a:spcBef>
              <a:defRPr/>
            </a:pPr>
            <a:r>
              <a:rPr lang="en-US" sz="2800" b="1" dirty="0">
                <a:latin typeface="Arial Narrow" pitchFamily="34" charset="0"/>
                <a:ea typeface="+mj-ea"/>
                <a:cs typeface="+mj-cs"/>
              </a:rPr>
              <a:t>TAHAP PENERIMAAN LP DI UPPA   (PASAL 13)</a:t>
            </a:r>
            <a:endParaRPr lang="en-US" sz="2800" dirty="0">
              <a:latin typeface="Arial Narrow" pitchFamily="34" charset="0"/>
              <a:ea typeface="+mj-ea"/>
              <a:cs typeface="+mj-cs"/>
            </a:endParaRPr>
          </a:p>
        </p:txBody>
      </p:sp>
      <p:sp>
        <p:nvSpPr>
          <p:cNvPr id="6" name="Content Placeholder 7"/>
          <p:cNvSpPr txBox="1">
            <a:spLocks/>
          </p:cNvSpPr>
          <p:nvPr/>
        </p:nvSpPr>
        <p:spPr>
          <a:xfrm>
            <a:off x="1905000" y="1066800"/>
            <a:ext cx="1752600" cy="1828800"/>
          </a:xfrm>
          <a:prstGeom prst="rect">
            <a:avLst/>
          </a:prstGeom>
          <a:solidFill>
            <a:srgbClr val="FF9933"/>
          </a:solidFill>
          <a:ln>
            <a:solidFill>
              <a:srgbClr val="FFFF00"/>
            </a:solidFill>
          </a:ln>
        </p:spPr>
        <p:txBody>
          <a:bodyPr vert="horz" lIns="91440" tIns="45720" rIns="91440" bIns="45720" rtlCol="0">
            <a:noAutofit/>
          </a:bodyPr>
          <a:lstStyle/>
          <a:p>
            <a:pPr algn="ctr">
              <a:spcBef>
                <a:spcPct val="20000"/>
              </a:spcBef>
              <a:defRPr/>
            </a:pPr>
            <a:r>
              <a:rPr lang="en-US" sz="2400" b="1" dirty="0" err="1">
                <a:latin typeface="Arial Narrow" pitchFamily="34" charset="0"/>
              </a:rPr>
              <a:t>Korban</a:t>
            </a:r>
            <a:endParaRPr lang="en-US" sz="2400" b="1" dirty="0">
              <a:latin typeface="Arial Narrow" pitchFamily="34" charset="0"/>
            </a:endParaRPr>
          </a:p>
          <a:p>
            <a:pPr algn="ctr">
              <a:spcBef>
                <a:spcPct val="20000"/>
              </a:spcBef>
              <a:defRPr/>
            </a:pPr>
            <a:r>
              <a:rPr lang="en-US" sz="2400" b="1" dirty="0">
                <a:latin typeface="Arial Narrow" pitchFamily="34" charset="0"/>
              </a:rPr>
              <a:t> </a:t>
            </a:r>
            <a:r>
              <a:rPr lang="en-US" sz="2400" b="1" dirty="0" err="1">
                <a:latin typeface="Arial Narrow" pitchFamily="34" charset="0"/>
              </a:rPr>
              <a:t>diterima</a:t>
            </a:r>
            <a:r>
              <a:rPr lang="en-US" sz="2400" b="1" dirty="0">
                <a:latin typeface="Arial Narrow" pitchFamily="34" charset="0"/>
              </a:rPr>
              <a:t> </a:t>
            </a:r>
          </a:p>
          <a:p>
            <a:pPr algn="ctr">
              <a:spcBef>
                <a:spcPct val="20000"/>
              </a:spcBef>
              <a:defRPr/>
            </a:pPr>
            <a:r>
              <a:rPr lang="en-US" sz="2400" b="1" dirty="0" err="1">
                <a:latin typeface="Arial Narrow" pitchFamily="34" charset="0"/>
              </a:rPr>
              <a:t>Personel</a:t>
            </a:r>
            <a:r>
              <a:rPr lang="en-US" sz="2400" b="1" dirty="0">
                <a:latin typeface="Arial Narrow" pitchFamily="34" charset="0"/>
              </a:rPr>
              <a:t> UPPA</a:t>
            </a:r>
          </a:p>
          <a:p>
            <a:pPr marL="342900" indent="-342900" algn="ctr">
              <a:spcBef>
                <a:spcPct val="20000"/>
              </a:spcBef>
              <a:defRPr/>
            </a:pPr>
            <a:r>
              <a:rPr lang="en-US" sz="2400" b="1" dirty="0">
                <a:latin typeface="Arial Narrow" pitchFamily="34" charset="0"/>
              </a:rPr>
              <a:t> </a:t>
            </a:r>
          </a:p>
          <a:p>
            <a:pPr marL="914400" indent="-573088" algn="ctr">
              <a:spcBef>
                <a:spcPct val="20000"/>
              </a:spcBef>
              <a:defRPr/>
            </a:pPr>
            <a:endParaRPr lang="en-US" sz="2400" b="1" dirty="0">
              <a:latin typeface="Arial Narrow" pitchFamily="34" charset="0"/>
            </a:endParaRPr>
          </a:p>
          <a:p>
            <a:pPr marL="342900" indent="-342900" algn="ctr">
              <a:spcBef>
                <a:spcPct val="20000"/>
              </a:spcBef>
              <a:buFont typeface="Arial" pitchFamily="34" charset="0"/>
              <a:buChar char="•"/>
              <a:defRPr/>
            </a:pPr>
            <a:endParaRPr lang="en-US" sz="2400" b="1" dirty="0">
              <a:latin typeface="Arial Narrow" pitchFamily="34" charset="0"/>
            </a:endParaRPr>
          </a:p>
          <a:p>
            <a:pPr marL="342900" indent="-342900" algn="ctr">
              <a:spcBef>
                <a:spcPct val="20000"/>
              </a:spcBef>
              <a:buFont typeface="Arial" pitchFamily="34" charset="0"/>
              <a:buChar char="•"/>
              <a:defRPr/>
            </a:pPr>
            <a:endParaRPr lang="en-US" sz="2400" b="1" dirty="0">
              <a:latin typeface="Arial Narrow" pitchFamily="34" charset="0"/>
            </a:endParaRPr>
          </a:p>
        </p:txBody>
      </p:sp>
      <p:sp>
        <p:nvSpPr>
          <p:cNvPr id="7" name="Content Placeholder 7"/>
          <p:cNvSpPr txBox="1">
            <a:spLocks/>
          </p:cNvSpPr>
          <p:nvPr/>
        </p:nvSpPr>
        <p:spPr>
          <a:xfrm>
            <a:off x="4191000" y="1066800"/>
            <a:ext cx="2286000" cy="1828800"/>
          </a:xfrm>
          <a:prstGeom prst="rect">
            <a:avLst/>
          </a:prstGeom>
          <a:solidFill>
            <a:srgbClr val="FFCC00"/>
          </a:solidFill>
          <a:ln>
            <a:solidFill>
              <a:srgbClr val="FFFF00"/>
            </a:solidFill>
          </a:ln>
        </p:spPr>
        <p:txBody>
          <a:bodyPr vert="horz" lIns="91440" tIns="45720" rIns="91440" bIns="45720" rtlCol="0">
            <a:noAutofit/>
          </a:bodyPr>
          <a:lstStyle/>
          <a:p>
            <a:pPr>
              <a:spcBef>
                <a:spcPct val="20000"/>
              </a:spcBef>
              <a:defRPr/>
            </a:pPr>
            <a:r>
              <a:rPr lang="en-US" sz="2400" b="1" dirty="0">
                <a:latin typeface="Arial Narrow" pitchFamily="34" charset="0"/>
              </a:rPr>
              <a:t> </a:t>
            </a:r>
            <a:r>
              <a:rPr lang="en-US" sz="2400" b="1" dirty="0" err="1">
                <a:latin typeface="Arial Narrow" pitchFamily="34" charset="0"/>
              </a:rPr>
              <a:t>Proses</a:t>
            </a:r>
            <a:r>
              <a:rPr lang="en-US" sz="2400" b="1" dirty="0">
                <a:latin typeface="Arial Narrow" pitchFamily="34" charset="0"/>
              </a:rPr>
              <a:t>  LP :  </a:t>
            </a:r>
          </a:p>
          <a:p>
            <a:pPr marL="341313" indent="-341313">
              <a:spcBef>
                <a:spcPct val="20000"/>
              </a:spcBef>
              <a:buFont typeface="Wingdings" pitchFamily="2" charset="2"/>
              <a:buChar char="§"/>
              <a:defRPr/>
            </a:pPr>
            <a:r>
              <a:rPr lang="en-US" sz="2400" b="1" dirty="0" err="1">
                <a:latin typeface="Arial Narrow" pitchFamily="34" charset="0"/>
              </a:rPr>
              <a:t>intervi</a:t>
            </a:r>
            <a:r>
              <a:rPr lang="id-ID" sz="2400" b="1" dirty="0">
                <a:latin typeface="Arial Narrow" pitchFamily="34" charset="0"/>
              </a:rPr>
              <a:t>ew</a:t>
            </a:r>
            <a:r>
              <a:rPr lang="en-US" sz="2400" b="1" dirty="0">
                <a:latin typeface="Arial Narrow" pitchFamily="34" charset="0"/>
              </a:rPr>
              <a:t> </a:t>
            </a:r>
          </a:p>
          <a:p>
            <a:pPr marL="341313" indent="-341313">
              <a:spcBef>
                <a:spcPct val="20000"/>
              </a:spcBef>
              <a:buFont typeface="Wingdings" pitchFamily="2" charset="2"/>
              <a:buChar char="§"/>
              <a:defRPr/>
            </a:pPr>
            <a:r>
              <a:rPr lang="en-US" sz="2400" b="1" dirty="0" err="1">
                <a:latin typeface="Arial Narrow" pitchFamily="34" charset="0"/>
              </a:rPr>
              <a:t>pengamatan</a:t>
            </a:r>
            <a:r>
              <a:rPr lang="en-US" sz="2400" b="1" dirty="0">
                <a:latin typeface="Arial Narrow" pitchFamily="34" charset="0"/>
              </a:rPr>
              <a:t> </a:t>
            </a:r>
          </a:p>
          <a:p>
            <a:pPr marL="341313" indent="-341313">
              <a:spcBef>
                <a:spcPct val="20000"/>
              </a:spcBef>
              <a:buFont typeface="Wingdings" pitchFamily="2" charset="2"/>
              <a:buChar char="§"/>
              <a:defRPr/>
            </a:pPr>
            <a:r>
              <a:rPr lang="en-US" sz="2400" b="1" dirty="0" err="1">
                <a:latin typeface="Arial Narrow" pitchFamily="34" charset="0"/>
              </a:rPr>
              <a:t>penilaian</a:t>
            </a:r>
            <a:r>
              <a:rPr lang="en-US" sz="2400" b="1" dirty="0">
                <a:latin typeface="Arial Narrow" pitchFamily="34" charset="0"/>
              </a:rPr>
              <a:t> </a:t>
            </a:r>
          </a:p>
          <a:p>
            <a:pPr algn="ctr">
              <a:spcBef>
                <a:spcPct val="20000"/>
              </a:spcBef>
              <a:defRPr/>
            </a:pPr>
            <a:endParaRPr lang="en-US" sz="2400" b="1" dirty="0">
              <a:latin typeface="Arial Narrow" pitchFamily="34" charset="0"/>
            </a:endParaRPr>
          </a:p>
          <a:p>
            <a:pPr marL="342900" indent="-342900" algn="ctr">
              <a:spcBef>
                <a:spcPct val="20000"/>
              </a:spcBef>
              <a:defRPr/>
            </a:pPr>
            <a:r>
              <a:rPr lang="en-US" sz="2400" b="1" dirty="0">
                <a:latin typeface="Arial Narrow" pitchFamily="34" charset="0"/>
              </a:rPr>
              <a:t> </a:t>
            </a:r>
          </a:p>
          <a:p>
            <a:pPr marL="342900" indent="-342900" algn="ctr">
              <a:spcBef>
                <a:spcPct val="20000"/>
              </a:spcBef>
              <a:defRPr/>
            </a:pPr>
            <a:endParaRPr lang="en-US" sz="2400" b="1" dirty="0">
              <a:latin typeface="Arial Narrow" pitchFamily="34" charset="0"/>
            </a:endParaRPr>
          </a:p>
          <a:p>
            <a:pPr marL="342900" indent="-342900" algn="ctr">
              <a:spcBef>
                <a:spcPct val="20000"/>
              </a:spcBef>
              <a:buFont typeface="Arial" pitchFamily="34" charset="0"/>
              <a:buChar char="•"/>
              <a:defRPr/>
            </a:pPr>
            <a:endParaRPr lang="en-US" sz="2400" b="1" dirty="0">
              <a:latin typeface="Arial Narrow" pitchFamily="34" charset="0"/>
            </a:endParaRPr>
          </a:p>
          <a:p>
            <a:pPr marL="342900" indent="-342900" algn="ctr">
              <a:spcBef>
                <a:spcPct val="20000"/>
              </a:spcBef>
              <a:buFont typeface="Arial" pitchFamily="34" charset="0"/>
              <a:buChar char="•"/>
              <a:defRPr/>
            </a:pPr>
            <a:endParaRPr lang="en-US" sz="2400" b="1" dirty="0">
              <a:latin typeface="Arial Narrow" pitchFamily="34" charset="0"/>
            </a:endParaRPr>
          </a:p>
          <a:p>
            <a:pPr marL="342900" indent="-342900" algn="ctr">
              <a:spcBef>
                <a:spcPct val="20000"/>
              </a:spcBef>
              <a:buFont typeface="Arial" pitchFamily="34" charset="0"/>
              <a:buChar char="•"/>
              <a:defRPr/>
            </a:pPr>
            <a:endParaRPr lang="en-US" sz="2400" b="1" dirty="0">
              <a:latin typeface="Arial Narrow" pitchFamily="34" charset="0"/>
            </a:endParaRPr>
          </a:p>
        </p:txBody>
      </p:sp>
      <p:sp>
        <p:nvSpPr>
          <p:cNvPr id="8" name="Content Placeholder 7"/>
          <p:cNvSpPr txBox="1">
            <a:spLocks/>
          </p:cNvSpPr>
          <p:nvPr/>
        </p:nvSpPr>
        <p:spPr>
          <a:xfrm>
            <a:off x="7162800" y="1143000"/>
            <a:ext cx="3124200" cy="1219200"/>
          </a:xfrm>
          <a:prstGeom prst="rect">
            <a:avLst/>
          </a:prstGeom>
          <a:solidFill>
            <a:srgbClr val="FF9933"/>
          </a:solidFill>
          <a:ln>
            <a:solidFill>
              <a:srgbClr val="003300"/>
            </a:solidFill>
          </a:ln>
        </p:spPr>
        <p:txBody>
          <a:bodyPr vert="horz" lIns="91440" tIns="45720" rIns="91440" bIns="45720" rtlCol="0">
            <a:noAutofit/>
          </a:bodyPr>
          <a:lstStyle/>
          <a:p>
            <a:pPr algn="ctr">
              <a:spcBef>
                <a:spcPct val="20000"/>
              </a:spcBef>
              <a:defRPr/>
            </a:pPr>
            <a:endParaRPr lang="en-US" sz="800" b="1" dirty="0">
              <a:latin typeface="Arial Narrow" pitchFamily="34" charset="0"/>
            </a:endParaRPr>
          </a:p>
          <a:p>
            <a:pPr algn="ctr">
              <a:spcBef>
                <a:spcPct val="20000"/>
              </a:spcBef>
              <a:defRPr/>
            </a:pPr>
            <a:r>
              <a:rPr lang="en-US" sz="2400" b="1" dirty="0" err="1">
                <a:latin typeface="Arial Narrow" pitchFamily="34" charset="0"/>
              </a:rPr>
              <a:t>Tugas</a:t>
            </a:r>
            <a:r>
              <a:rPr lang="en-US" sz="2400" b="1" dirty="0">
                <a:latin typeface="Arial Narrow" pitchFamily="34" charset="0"/>
              </a:rPr>
              <a:t> </a:t>
            </a:r>
            <a:r>
              <a:rPr lang="en-US" sz="2400" b="1" dirty="0" err="1">
                <a:latin typeface="Arial Narrow" pitchFamily="34" charset="0"/>
              </a:rPr>
              <a:t>penyidik</a:t>
            </a:r>
            <a:r>
              <a:rPr lang="en-US" sz="2400" b="1" dirty="0">
                <a:latin typeface="Arial Narrow" pitchFamily="34" charset="0"/>
              </a:rPr>
              <a:t>/</a:t>
            </a:r>
          </a:p>
          <a:p>
            <a:pPr algn="ctr">
              <a:spcBef>
                <a:spcPct val="20000"/>
              </a:spcBef>
              <a:defRPr/>
            </a:pPr>
            <a:r>
              <a:rPr lang="en-US" sz="2400" b="1" dirty="0" err="1">
                <a:latin typeface="Arial Narrow" pitchFamily="34" charset="0"/>
              </a:rPr>
              <a:t>Petugas</a:t>
            </a:r>
            <a:r>
              <a:rPr lang="en-US" sz="2400" b="1" dirty="0">
                <a:latin typeface="Arial Narrow" pitchFamily="34" charset="0"/>
              </a:rPr>
              <a:t> </a:t>
            </a:r>
            <a:r>
              <a:rPr lang="en-US" sz="2400" b="1" dirty="0" err="1">
                <a:latin typeface="Arial Narrow" pitchFamily="34" charset="0"/>
              </a:rPr>
              <a:t>thd</a:t>
            </a:r>
            <a:r>
              <a:rPr lang="en-US" sz="2400" b="1" dirty="0">
                <a:latin typeface="Arial Narrow" pitchFamily="34" charset="0"/>
              </a:rPr>
              <a:t> </a:t>
            </a:r>
            <a:r>
              <a:rPr lang="en-US" sz="2400" b="1" dirty="0" err="1">
                <a:latin typeface="Arial Narrow" pitchFamily="34" charset="0"/>
              </a:rPr>
              <a:t>korban</a:t>
            </a:r>
            <a:r>
              <a:rPr lang="en-US" sz="2400" b="1" dirty="0">
                <a:latin typeface="Arial Narrow" pitchFamily="34" charset="0"/>
              </a:rPr>
              <a:t>;</a:t>
            </a:r>
          </a:p>
          <a:p>
            <a:pPr marL="342900" indent="-342900" algn="ctr">
              <a:spcBef>
                <a:spcPct val="20000"/>
              </a:spcBef>
              <a:defRPr/>
            </a:pPr>
            <a:r>
              <a:rPr lang="en-US" sz="2400" b="1" dirty="0">
                <a:latin typeface="Arial Narrow" pitchFamily="34" charset="0"/>
              </a:rPr>
              <a:t> </a:t>
            </a:r>
          </a:p>
          <a:p>
            <a:pPr marL="342900" indent="-342900" algn="ctr">
              <a:spcBef>
                <a:spcPct val="20000"/>
              </a:spcBef>
              <a:defRPr/>
            </a:pPr>
            <a:endParaRPr lang="en-US" sz="2400" b="1" dirty="0">
              <a:latin typeface="Arial Narrow" pitchFamily="34" charset="0"/>
            </a:endParaRPr>
          </a:p>
          <a:p>
            <a:pPr marL="342900" indent="-342900" algn="ctr">
              <a:spcBef>
                <a:spcPct val="20000"/>
              </a:spcBef>
              <a:buFont typeface="Arial" pitchFamily="34" charset="0"/>
              <a:buChar char="•"/>
              <a:defRPr/>
            </a:pPr>
            <a:endParaRPr lang="en-US" sz="2400" b="1" dirty="0">
              <a:latin typeface="Arial Narrow" pitchFamily="34" charset="0"/>
            </a:endParaRPr>
          </a:p>
          <a:p>
            <a:pPr marL="342900" indent="-342900" algn="ctr">
              <a:spcBef>
                <a:spcPct val="20000"/>
              </a:spcBef>
              <a:buFont typeface="Arial" pitchFamily="34" charset="0"/>
              <a:buChar char="•"/>
              <a:defRPr/>
            </a:pPr>
            <a:endParaRPr lang="en-US" sz="2400" b="1" dirty="0">
              <a:latin typeface="Arial Narrow" pitchFamily="34" charset="0"/>
            </a:endParaRPr>
          </a:p>
          <a:p>
            <a:pPr marL="342900" indent="-342900" algn="ctr">
              <a:spcBef>
                <a:spcPct val="20000"/>
              </a:spcBef>
              <a:buFont typeface="Arial" pitchFamily="34" charset="0"/>
              <a:buChar char="•"/>
              <a:defRPr/>
            </a:pPr>
            <a:endParaRPr lang="en-US" sz="2400" b="1" dirty="0">
              <a:latin typeface="Arial Narrow" pitchFamily="34" charset="0"/>
            </a:endParaRPr>
          </a:p>
        </p:txBody>
      </p:sp>
      <p:sp>
        <p:nvSpPr>
          <p:cNvPr id="9" name="Content Placeholder 7"/>
          <p:cNvSpPr txBox="1">
            <a:spLocks/>
          </p:cNvSpPr>
          <p:nvPr/>
        </p:nvSpPr>
        <p:spPr>
          <a:xfrm>
            <a:off x="7543800" y="2819400"/>
            <a:ext cx="2743200" cy="36576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p:spPr>
        <p:txBody>
          <a:bodyPr vert="horz" lIns="91440" tIns="45720" rIns="91440" bIns="45720" rtlCol="0">
            <a:noAutofit/>
          </a:bodyPr>
          <a:lstStyle/>
          <a:p>
            <a:pPr marL="169863" indent="-169863">
              <a:spcBef>
                <a:spcPct val="20000"/>
              </a:spcBef>
              <a:buFont typeface="Arial" pitchFamily="34" charset="0"/>
              <a:buChar char="•"/>
              <a:defRPr/>
            </a:pPr>
            <a:r>
              <a:rPr lang="en-US" sz="2400" b="1" dirty="0" err="1">
                <a:latin typeface="Arial Narrow" pitchFamily="34" charset="0"/>
              </a:rPr>
              <a:t>Korban</a:t>
            </a:r>
            <a:r>
              <a:rPr lang="en-US" sz="2400" b="1" dirty="0">
                <a:latin typeface="Arial Narrow" pitchFamily="34" charset="0"/>
              </a:rPr>
              <a:t> trauma/</a:t>
            </a:r>
            <a:r>
              <a:rPr lang="en-US" sz="2400" b="1" dirty="0" err="1">
                <a:latin typeface="Arial Narrow" pitchFamily="34" charset="0"/>
              </a:rPr>
              <a:t>stres</a:t>
            </a:r>
            <a:r>
              <a:rPr lang="en-US" sz="2400" b="1" dirty="0">
                <a:latin typeface="Arial Narrow" pitchFamily="34" charset="0"/>
              </a:rPr>
              <a:t>  </a:t>
            </a:r>
            <a:r>
              <a:rPr lang="en-US" sz="2400" b="1" dirty="0" err="1">
                <a:latin typeface="Arial Narrow" pitchFamily="34" charset="0"/>
              </a:rPr>
              <a:t>kirim</a:t>
            </a:r>
            <a:r>
              <a:rPr lang="en-US" sz="2400" b="1" dirty="0">
                <a:latin typeface="Arial Narrow" pitchFamily="34" charset="0"/>
              </a:rPr>
              <a:t> </a:t>
            </a:r>
            <a:r>
              <a:rPr lang="en-US" sz="2400" b="1" dirty="0" err="1">
                <a:latin typeface="Arial Narrow" pitchFamily="34" charset="0"/>
              </a:rPr>
              <a:t>ke</a:t>
            </a:r>
            <a:r>
              <a:rPr lang="en-US" sz="2400" b="1" dirty="0">
                <a:latin typeface="Arial Narrow" pitchFamily="34" charset="0"/>
              </a:rPr>
              <a:t> PPT/RS (</a:t>
            </a:r>
            <a:r>
              <a:rPr lang="en-US" sz="2400" b="1" dirty="0" err="1">
                <a:latin typeface="Arial Narrow" pitchFamily="34" charset="0"/>
              </a:rPr>
              <a:t>medis-psikis</a:t>
            </a:r>
            <a:r>
              <a:rPr lang="en-US" sz="2400" b="1" dirty="0">
                <a:latin typeface="Arial Narrow" pitchFamily="34" charset="0"/>
              </a:rPr>
              <a:t> &amp; </a:t>
            </a:r>
            <a:r>
              <a:rPr lang="en-US" sz="2400" b="1" dirty="0" err="1">
                <a:latin typeface="Arial Narrow" pitchFamily="34" charset="0"/>
              </a:rPr>
              <a:t>pantau</a:t>
            </a:r>
            <a:r>
              <a:rPr lang="en-US" sz="2400" b="1" dirty="0">
                <a:latin typeface="Arial Narrow" pitchFamily="34" charset="0"/>
              </a:rPr>
              <a:t> </a:t>
            </a:r>
            <a:r>
              <a:rPr lang="en-US" sz="2400" b="1" dirty="0" err="1">
                <a:latin typeface="Arial Narrow" pitchFamily="34" charset="0"/>
              </a:rPr>
              <a:t>perkemb</a:t>
            </a:r>
            <a:r>
              <a:rPr lang="en-US" sz="2400" b="1" dirty="0">
                <a:latin typeface="Arial Narrow" pitchFamily="34" charset="0"/>
              </a:rPr>
              <a:t>,</a:t>
            </a:r>
          </a:p>
          <a:p>
            <a:pPr marL="169863" indent="-169863">
              <a:spcBef>
                <a:spcPct val="20000"/>
              </a:spcBef>
              <a:buFont typeface="Arial" pitchFamily="34" charset="0"/>
              <a:buChar char="•"/>
              <a:defRPr/>
            </a:pPr>
            <a:r>
              <a:rPr lang="en-US" sz="2400" b="1" dirty="0" err="1">
                <a:latin typeface="Arial Narrow" pitchFamily="34" charset="0"/>
              </a:rPr>
              <a:t>Bawa</a:t>
            </a:r>
            <a:r>
              <a:rPr lang="en-US" sz="2400" b="1" dirty="0">
                <a:latin typeface="Arial Narrow" pitchFamily="34" charset="0"/>
              </a:rPr>
              <a:t> </a:t>
            </a:r>
            <a:r>
              <a:rPr lang="en-US" sz="2400" b="1" dirty="0" err="1">
                <a:latin typeface="Arial Narrow" pitchFamily="34" charset="0"/>
              </a:rPr>
              <a:t>ke</a:t>
            </a:r>
            <a:r>
              <a:rPr lang="en-US" sz="2400" b="1" dirty="0">
                <a:latin typeface="Arial Narrow" pitchFamily="34" charset="0"/>
              </a:rPr>
              <a:t> </a:t>
            </a:r>
            <a:r>
              <a:rPr lang="en-US" sz="2400" b="1" dirty="0" err="1">
                <a:latin typeface="Arial Narrow" pitchFamily="34" charset="0"/>
              </a:rPr>
              <a:t>rmh</a:t>
            </a:r>
            <a:r>
              <a:rPr lang="en-US" sz="2400" b="1" dirty="0">
                <a:latin typeface="Arial Narrow" pitchFamily="34" charset="0"/>
              </a:rPr>
              <a:t> </a:t>
            </a:r>
            <a:r>
              <a:rPr lang="en-US" sz="2400" b="1" dirty="0" err="1">
                <a:latin typeface="Arial Narrow" pitchFamily="34" charset="0"/>
              </a:rPr>
              <a:t>aman</a:t>
            </a:r>
            <a:r>
              <a:rPr lang="en-US" sz="2400" b="1" dirty="0">
                <a:latin typeface="Arial Narrow" pitchFamily="34" charset="0"/>
              </a:rPr>
              <a:t> / shelter;</a:t>
            </a:r>
          </a:p>
          <a:p>
            <a:pPr marL="169863" indent="-169863">
              <a:spcBef>
                <a:spcPct val="20000"/>
              </a:spcBef>
              <a:buFont typeface="Arial" pitchFamily="34" charset="0"/>
              <a:buChar char="•"/>
              <a:defRPr/>
            </a:pPr>
            <a:r>
              <a:rPr lang="en-US" sz="2400" b="1" dirty="0" err="1">
                <a:latin typeface="Arial Narrow" pitchFamily="34" charset="0"/>
              </a:rPr>
              <a:t>Intervi</a:t>
            </a:r>
            <a:r>
              <a:rPr lang="id-ID" sz="2400" b="1" dirty="0">
                <a:latin typeface="Arial Narrow" pitchFamily="34" charset="0"/>
              </a:rPr>
              <a:t>ew</a:t>
            </a:r>
            <a:r>
              <a:rPr lang="en-US" sz="2400" b="1" dirty="0">
                <a:latin typeface="Arial Narrow" pitchFamily="34" charset="0"/>
              </a:rPr>
              <a:t>/</a:t>
            </a:r>
            <a:r>
              <a:rPr lang="en-US" sz="2400" b="1" dirty="0" err="1">
                <a:latin typeface="Arial Narrow" pitchFamily="34" charset="0"/>
              </a:rPr>
              <a:t>wwcr</a:t>
            </a:r>
            <a:r>
              <a:rPr lang="en-US" sz="2400" b="1" dirty="0">
                <a:latin typeface="Arial Narrow" pitchFamily="34" charset="0"/>
              </a:rPr>
              <a:t> </a:t>
            </a:r>
            <a:r>
              <a:rPr lang="en-US" sz="2400" b="1" dirty="0" err="1">
                <a:latin typeface="Arial Narrow" pitchFamily="34" charset="0"/>
              </a:rPr>
              <a:t>utk</a:t>
            </a:r>
            <a:r>
              <a:rPr lang="en-US" sz="2400" b="1" dirty="0">
                <a:latin typeface="Arial Narrow" pitchFamily="34" charset="0"/>
              </a:rPr>
              <a:t> </a:t>
            </a:r>
            <a:r>
              <a:rPr lang="en-US" sz="2400" b="1" dirty="0" err="1">
                <a:latin typeface="Arial Narrow" pitchFamily="34" charset="0"/>
              </a:rPr>
              <a:t>buat</a:t>
            </a:r>
            <a:r>
              <a:rPr lang="en-US" sz="2400" b="1" dirty="0">
                <a:latin typeface="Arial Narrow" pitchFamily="34" charset="0"/>
              </a:rPr>
              <a:t> LP </a:t>
            </a:r>
          </a:p>
          <a:p>
            <a:pPr marL="342900" indent="-342900">
              <a:spcBef>
                <a:spcPct val="20000"/>
              </a:spcBef>
              <a:buFont typeface="Arial" pitchFamily="34" charset="0"/>
              <a:buChar char="•"/>
              <a:defRPr/>
            </a:pPr>
            <a:endParaRPr lang="en-US" sz="2400" b="1" dirty="0">
              <a:latin typeface="Arial Narrow" pitchFamily="34" charset="0"/>
            </a:endParaRPr>
          </a:p>
          <a:p>
            <a:pPr marL="342900" indent="-342900">
              <a:spcBef>
                <a:spcPct val="20000"/>
              </a:spcBef>
              <a:buFont typeface="Arial" pitchFamily="34" charset="0"/>
              <a:buChar char="•"/>
              <a:defRPr/>
            </a:pPr>
            <a:endParaRPr lang="en-US" sz="2400" b="1" dirty="0">
              <a:latin typeface="Arial Narrow" pitchFamily="34" charset="0"/>
            </a:endParaRPr>
          </a:p>
        </p:txBody>
      </p:sp>
      <p:sp>
        <p:nvSpPr>
          <p:cNvPr id="10" name="Down Arrow 9"/>
          <p:cNvSpPr/>
          <p:nvPr/>
        </p:nvSpPr>
        <p:spPr>
          <a:xfrm>
            <a:off x="8077200" y="2438400"/>
            <a:ext cx="1371600" cy="381000"/>
          </a:xfrm>
          <a:prstGeom prst="downArrow">
            <a:avLst/>
          </a:prstGeom>
          <a:blipFill>
            <a:blip r:embed="rId3" cstate="print"/>
            <a:tile tx="0" ty="0" sx="100000" sy="100000" flip="none" algn="tl"/>
          </a:blipFill>
          <a:ln>
            <a:solidFill>
              <a:srgbClr val="0033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ight Arrow 11"/>
          <p:cNvSpPr/>
          <p:nvPr/>
        </p:nvSpPr>
        <p:spPr>
          <a:xfrm>
            <a:off x="6553200" y="1295400"/>
            <a:ext cx="533400" cy="1143000"/>
          </a:xfrm>
          <a:prstGeom prst="rightArrow">
            <a:avLst/>
          </a:prstGeom>
          <a:blipFill>
            <a:blip r:embed="rId3" cstate="print"/>
            <a:tile tx="0" ty="0" sx="100000" sy="100000" flip="none" algn="tl"/>
          </a:blip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733800" y="1371600"/>
            <a:ext cx="381000" cy="1143000"/>
          </a:xfrm>
          <a:prstGeom prst="rightArrow">
            <a:avLst/>
          </a:prstGeom>
          <a:blipFill>
            <a:blip r:embed="rId3" cstate="print"/>
            <a:tile tx="0" ty="0" sx="100000" sy="100000" flip="none" algn="tl"/>
          </a:blip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1752600" y="3352800"/>
            <a:ext cx="5638800" cy="21336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55000" lnSpcReduction="20000"/>
          </a:bodyPr>
          <a:lstStyle/>
          <a:p>
            <a:pPr marL="342900" indent="-342900">
              <a:spcBef>
                <a:spcPct val="20000"/>
              </a:spcBef>
              <a:buFont typeface="Wingdings" pitchFamily="2" charset="2"/>
              <a:buChar char="v"/>
              <a:defRPr/>
            </a:pPr>
            <a:r>
              <a:rPr lang="en-US" sz="3600" b="1" dirty="0" err="1">
                <a:solidFill>
                  <a:schemeClr val="tx1"/>
                </a:solidFill>
                <a:latin typeface="Arial Narrow" pitchFamily="34" charset="0"/>
              </a:rPr>
              <a:t>Petugas</a:t>
            </a:r>
            <a:r>
              <a:rPr lang="en-US" sz="3600" b="1" dirty="0">
                <a:solidFill>
                  <a:schemeClr val="tx1"/>
                </a:solidFill>
                <a:latin typeface="Arial Narrow" pitchFamily="34" charset="0"/>
              </a:rPr>
              <a:t> UPPA (</a:t>
            </a:r>
            <a:r>
              <a:rPr lang="en-US" sz="3600" b="1" dirty="0" err="1">
                <a:solidFill>
                  <a:schemeClr val="tx1"/>
                </a:solidFill>
                <a:latin typeface="Arial Narrow" pitchFamily="34" charset="0"/>
              </a:rPr>
              <a:t>datangi</a:t>
            </a:r>
            <a:r>
              <a:rPr lang="en-US" sz="3600" b="1" dirty="0">
                <a:solidFill>
                  <a:schemeClr val="tx1"/>
                </a:solidFill>
                <a:latin typeface="Arial Narrow" pitchFamily="34" charset="0"/>
              </a:rPr>
              <a:t> TKP : </a:t>
            </a:r>
            <a:r>
              <a:rPr lang="en-US" sz="3600" b="1" dirty="0" err="1">
                <a:solidFill>
                  <a:schemeClr val="tx1"/>
                </a:solidFill>
                <a:latin typeface="Arial Narrow" pitchFamily="34" charset="0"/>
              </a:rPr>
              <a:t>cari</a:t>
            </a:r>
            <a:r>
              <a:rPr lang="en-US" sz="3600" b="1" dirty="0">
                <a:solidFill>
                  <a:schemeClr val="tx1"/>
                </a:solidFill>
                <a:latin typeface="Arial Narrow" pitchFamily="34" charset="0"/>
              </a:rPr>
              <a:t> &amp; </a:t>
            </a:r>
            <a:r>
              <a:rPr lang="en-US" sz="3600" b="1" dirty="0" err="1">
                <a:solidFill>
                  <a:schemeClr val="tx1"/>
                </a:solidFill>
                <a:latin typeface="Arial Narrow" pitchFamily="34" charset="0"/>
              </a:rPr>
              <a:t>kumpulkan</a:t>
            </a:r>
            <a:r>
              <a:rPr lang="en-US" sz="3600" b="1" dirty="0">
                <a:solidFill>
                  <a:schemeClr val="tx1"/>
                </a:solidFill>
                <a:latin typeface="Arial Narrow" pitchFamily="34" charset="0"/>
              </a:rPr>
              <a:t> BB;</a:t>
            </a:r>
          </a:p>
          <a:p>
            <a:pPr marL="342900" indent="-342900">
              <a:spcBef>
                <a:spcPct val="20000"/>
              </a:spcBef>
              <a:buFont typeface="Wingdings" pitchFamily="2" charset="2"/>
              <a:buChar char="v"/>
              <a:defRPr/>
            </a:pPr>
            <a:r>
              <a:rPr lang="en-US" sz="3600" b="1" dirty="0">
                <a:solidFill>
                  <a:schemeClr val="tx1"/>
                </a:solidFill>
                <a:latin typeface="Arial Narrow" pitchFamily="34" charset="0"/>
              </a:rPr>
              <a:t>Register </a:t>
            </a:r>
            <a:r>
              <a:rPr lang="en-US" sz="3600" b="1" dirty="0" err="1">
                <a:solidFill>
                  <a:schemeClr val="tx1"/>
                </a:solidFill>
                <a:latin typeface="Arial Narrow" pitchFamily="34" charset="0"/>
              </a:rPr>
              <a:t>penomoran</a:t>
            </a:r>
            <a:r>
              <a:rPr lang="en-US" sz="3600" b="1" dirty="0">
                <a:solidFill>
                  <a:schemeClr val="tx1"/>
                </a:solidFill>
                <a:latin typeface="Arial Narrow" pitchFamily="34" charset="0"/>
              </a:rPr>
              <a:t> LP </a:t>
            </a:r>
            <a:r>
              <a:rPr lang="en-US" sz="3600" b="1" dirty="0" err="1">
                <a:solidFill>
                  <a:schemeClr val="tx1"/>
                </a:solidFill>
                <a:latin typeface="Arial Narrow" pitchFamily="34" charset="0"/>
              </a:rPr>
              <a:t>ke</a:t>
            </a:r>
            <a:r>
              <a:rPr lang="en-US" sz="3600" b="1" dirty="0">
                <a:solidFill>
                  <a:schemeClr val="tx1"/>
                </a:solidFill>
                <a:latin typeface="Arial Narrow" pitchFamily="34" charset="0"/>
              </a:rPr>
              <a:t> SPK;</a:t>
            </a:r>
          </a:p>
          <a:p>
            <a:pPr marL="342900" indent="-342900">
              <a:spcBef>
                <a:spcPct val="20000"/>
              </a:spcBef>
              <a:buFont typeface="Wingdings" pitchFamily="2" charset="2"/>
              <a:buChar char="v"/>
              <a:defRPr/>
            </a:pPr>
            <a:r>
              <a:rPr lang="en-US" sz="3600" b="1" dirty="0" err="1">
                <a:solidFill>
                  <a:schemeClr val="tx1"/>
                </a:solidFill>
                <a:latin typeface="Arial Narrow" pitchFamily="34" charset="0"/>
              </a:rPr>
              <a:t>Selesai</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buat</a:t>
            </a:r>
            <a:r>
              <a:rPr lang="en-US" sz="3600" b="1" dirty="0">
                <a:solidFill>
                  <a:schemeClr val="tx1"/>
                </a:solidFill>
                <a:latin typeface="Arial Narrow" pitchFamily="34" charset="0"/>
              </a:rPr>
              <a:t> LP :</a:t>
            </a:r>
          </a:p>
          <a:p>
            <a:pPr marL="744538" indent="-341313">
              <a:spcBef>
                <a:spcPct val="20000"/>
              </a:spcBef>
              <a:buFont typeface="Wingdings" pitchFamily="2" charset="2"/>
              <a:buChar char="ü"/>
              <a:defRPr/>
            </a:pPr>
            <a:r>
              <a:rPr lang="en-US" sz="3600" b="1" dirty="0" err="1">
                <a:solidFill>
                  <a:schemeClr val="tx1"/>
                </a:solidFill>
                <a:latin typeface="Arial Narrow" pitchFamily="34" charset="0"/>
              </a:rPr>
              <a:t>jk</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perlu</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VetR</a:t>
            </a:r>
            <a:r>
              <a:rPr lang="en-US" sz="3600" b="1" dirty="0">
                <a:solidFill>
                  <a:schemeClr val="tx1"/>
                </a:solidFill>
                <a:latin typeface="Arial Narrow" pitchFamily="34" charset="0"/>
              </a:rPr>
              <a:t> , </a:t>
            </a:r>
            <a:r>
              <a:rPr lang="en-US" sz="3600" b="1" dirty="0" err="1">
                <a:solidFill>
                  <a:schemeClr val="tx1"/>
                </a:solidFill>
                <a:latin typeface="Arial Narrow" pitchFamily="34" charset="0"/>
              </a:rPr>
              <a:t>bawa</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korban</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ke</a:t>
            </a:r>
            <a:r>
              <a:rPr lang="en-US" sz="3600" b="1" dirty="0">
                <a:solidFill>
                  <a:schemeClr val="tx1"/>
                </a:solidFill>
                <a:latin typeface="Arial Narrow" pitchFamily="34" charset="0"/>
              </a:rPr>
              <a:t> PPT</a:t>
            </a:r>
          </a:p>
          <a:p>
            <a:pPr marL="744538" indent="-341313">
              <a:spcBef>
                <a:spcPct val="20000"/>
              </a:spcBef>
              <a:buFont typeface="Wingdings" pitchFamily="2" charset="2"/>
              <a:buChar char="ü"/>
              <a:defRPr/>
            </a:pPr>
            <a:r>
              <a:rPr lang="en-US" sz="3600" b="1" dirty="0" err="1">
                <a:solidFill>
                  <a:schemeClr val="tx1"/>
                </a:solidFill>
                <a:latin typeface="Arial Narrow" pitchFamily="34" charset="0"/>
              </a:rPr>
              <a:t>jk</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perlu</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dirujuk</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ke</a:t>
            </a:r>
            <a:r>
              <a:rPr lang="en-US" sz="3600" b="1" dirty="0">
                <a:solidFill>
                  <a:schemeClr val="tx1"/>
                </a:solidFill>
                <a:latin typeface="Arial Narrow" pitchFamily="34" charset="0"/>
              </a:rPr>
              <a:t> PPT/</a:t>
            </a:r>
            <a:r>
              <a:rPr lang="en-US" sz="3600" b="1" dirty="0" err="1">
                <a:solidFill>
                  <a:schemeClr val="tx1"/>
                </a:solidFill>
                <a:latin typeface="Arial Narrow" pitchFamily="34" charset="0"/>
              </a:rPr>
              <a:t>tempat</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lainnya</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wjb</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antar</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ke</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tujuan</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rujukan</a:t>
            </a:r>
            <a:r>
              <a:rPr lang="en-US" sz="3600" b="1" dirty="0">
                <a:solidFill>
                  <a:schemeClr val="tx1"/>
                </a:solidFill>
                <a:latin typeface="Arial Narrow" pitchFamily="34" charset="0"/>
              </a:rPr>
              <a:t> &amp; </a:t>
            </a:r>
            <a:r>
              <a:rPr lang="en-US" sz="3600" b="1" dirty="0" err="1">
                <a:solidFill>
                  <a:schemeClr val="tx1"/>
                </a:solidFill>
                <a:latin typeface="Arial Narrow" pitchFamily="34" charset="0"/>
              </a:rPr>
              <a:t>serahkan</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ke</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petugas</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ybs</a:t>
            </a:r>
            <a:r>
              <a:rPr lang="en-US" sz="3600" b="1" dirty="0">
                <a:solidFill>
                  <a:schemeClr val="tx1"/>
                </a:solidFill>
                <a:latin typeface="Arial Narrow" pitchFamily="34" charset="0"/>
              </a:rPr>
              <a:t> dg </a:t>
            </a:r>
            <a:r>
              <a:rPr lang="en-US" sz="3600" b="1" dirty="0" err="1">
                <a:solidFill>
                  <a:schemeClr val="tx1"/>
                </a:solidFill>
                <a:latin typeface="Arial Narrow" pitchFamily="34" charset="0"/>
              </a:rPr>
              <a:t>penjelasan</a:t>
            </a:r>
            <a:r>
              <a:rPr lang="en-US" sz="3600" b="1" dirty="0">
                <a:solidFill>
                  <a:schemeClr val="tx1"/>
                </a:solidFill>
                <a:latin typeface="Arial Narrow" pitchFamily="34" charset="0"/>
              </a:rPr>
              <a:t> </a:t>
            </a:r>
            <a:r>
              <a:rPr lang="en-US" sz="3600" b="1" dirty="0" err="1">
                <a:solidFill>
                  <a:schemeClr val="tx1"/>
                </a:solidFill>
                <a:latin typeface="Arial Narrow" pitchFamily="34" charset="0"/>
              </a:rPr>
              <a:t>mslhnya</a:t>
            </a:r>
            <a:endParaRPr lang="en-US" sz="3600" dirty="0">
              <a:solidFill>
                <a:schemeClr val="tx1"/>
              </a:solidFill>
            </a:endParaRPr>
          </a:p>
        </p:txBody>
      </p:sp>
      <p:sp>
        <p:nvSpPr>
          <p:cNvPr id="17" name="Down Arrow 16"/>
          <p:cNvSpPr/>
          <p:nvPr/>
        </p:nvSpPr>
        <p:spPr>
          <a:xfrm>
            <a:off x="4648200" y="2971800"/>
            <a:ext cx="1371600" cy="304800"/>
          </a:xfrm>
          <a:prstGeom prst="downArrow">
            <a:avLst/>
          </a:prstGeom>
          <a:blipFill>
            <a:blip r:embed="rId3" cstate="print"/>
            <a:tile tx="0" ty="0" sx="100000" sy="100000" flip="none" algn="tl"/>
          </a:blip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1752600" y="5715000"/>
            <a:ext cx="5638800" cy="838200"/>
          </a:xfrm>
          <a:prstGeom prst="rect">
            <a:avLst/>
          </a:prstGeom>
          <a:solidFill>
            <a:srgbClr val="990000"/>
          </a:solidFill>
        </p:spPr>
        <p:txBody>
          <a:bodyPr vert="horz" lIns="91440" tIns="45720" rIns="91440" bIns="45720" rtlCol="0">
            <a:normAutofit fontScale="85000" lnSpcReduction="20000"/>
          </a:bodyPr>
          <a:lstStyle/>
          <a:p>
            <a:pPr marL="342900" indent="-342900" algn="ctr">
              <a:spcBef>
                <a:spcPct val="20000"/>
              </a:spcBef>
              <a:defRPr/>
            </a:pPr>
            <a:r>
              <a:rPr lang="en-US" sz="2400" b="1" dirty="0">
                <a:solidFill>
                  <a:schemeClr val="bg1"/>
                </a:solidFill>
                <a:latin typeface="Arial Narrow" pitchFamily="34" charset="0"/>
              </a:rPr>
              <a:t>KASUS YG TDK PENUHI UNSUR PIDANA, BANTUAN MELALUI KONSELING &amp; PENDEKATAN PSIKOLOGIS;</a:t>
            </a:r>
            <a:endParaRPr lang="en-US" sz="2400" dirty="0">
              <a:solidFill>
                <a:schemeClr val="bg1"/>
              </a:solidFill>
            </a:endParaRPr>
          </a:p>
        </p:txBody>
      </p:sp>
    </p:spTree>
    <p:extLst>
      <p:ext uri="{BB962C8B-B14F-4D97-AF65-F5344CB8AC3E}">
        <p14:creationId xmlns:p14="http://schemas.microsoft.com/office/powerpoint/2010/main" xmlns="" val="34975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heckerboard(across)">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ox(in)">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edge">
                                      <p:cBhvr>
                                        <p:cTn id="6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4"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7" descr="C:\Documents and Settings\pc\My Documents\Downloads\WS54.PNG"/>
          <p:cNvPicPr>
            <a:picLocks noGrp="1" noChangeAspect="1" noChangeArrowheads="1"/>
          </p:cNvPicPr>
          <p:nvPr>
            <p:ph idx="1"/>
          </p:nvPr>
        </p:nvPicPr>
        <p:blipFill>
          <a:blip r:embed="rId2" cstate="print"/>
          <a:srcRect/>
          <a:stretch>
            <a:fillRect/>
          </a:stretch>
        </p:blipFill>
        <p:spPr bwMode="auto">
          <a:xfrm>
            <a:off x="1524000" y="0"/>
            <a:ext cx="9144000" cy="6858000"/>
          </a:xfrm>
          <a:prstGeom prst="rect">
            <a:avLst/>
          </a:prstGeom>
          <a:noFill/>
        </p:spPr>
      </p:pic>
      <p:sp>
        <p:nvSpPr>
          <p:cNvPr id="5" name="Content Placeholder 9"/>
          <p:cNvSpPr txBox="1">
            <a:spLocks/>
          </p:cNvSpPr>
          <p:nvPr/>
        </p:nvSpPr>
        <p:spPr>
          <a:xfrm>
            <a:off x="1828800" y="228600"/>
            <a:ext cx="8610600" cy="7620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oAutofit/>
          </a:bodyPr>
          <a:lstStyle/>
          <a:p>
            <a:pPr marL="342900" indent="-342900" algn="ctr">
              <a:lnSpc>
                <a:spcPct val="150000"/>
              </a:lnSpc>
              <a:spcBef>
                <a:spcPct val="20000"/>
              </a:spcBef>
              <a:defRPr/>
            </a:pPr>
            <a:r>
              <a:rPr lang="en-US" sz="2800" b="1" dirty="0">
                <a:latin typeface="Arial Narrow" pitchFamily="34" charset="0"/>
              </a:rPr>
              <a:t>TAHAP AWAL PENYIDIKAN - </a:t>
            </a:r>
            <a:r>
              <a:rPr lang="en-US" sz="2800" b="1" dirty="0">
                <a:solidFill>
                  <a:schemeClr val="bg1"/>
                </a:solidFill>
                <a:latin typeface="Arial Narrow" pitchFamily="34" charset="0"/>
              </a:rPr>
              <a:t>MEKANISME PENYIDIKAN  (PASAL  14)  </a:t>
            </a:r>
          </a:p>
        </p:txBody>
      </p:sp>
      <p:sp>
        <p:nvSpPr>
          <p:cNvPr id="6" name="Title 1"/>
          <p:cNvSpPr txBox="1">
            <a:spLocks/>
          </p:cNvSpPr>
          <p:nvPr/>
        </p:nvSpPr>
        <p:spPr>
          <a:xfrm>
            <a:off x="1828800" y="1066800"/>
            <a:ext cx="8610600" cy="762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pPr algn="ctr">
              <a:spcBef>
                <a:spcPct val="0"/>
              </a:spcBef>
              <a:defRPr/>
            </a:pPr>
            <a:r>
              <a:rPr lang="en-US" sz="3600" b="1" dirty="0" err="1">
                <a:solidFill>
                  <a:schemeClr val="tx1"/>
                </a:solidFill>
                <a:latin typeface="Arial Narrow" pitchFamily="34" charset="0"/>
                <a:ea typeface="+mj-ea"/>
                <a:cs typeface="+mj-cs"/>
              </a:rPr>
              <a:t>Tugas</a:t>
            </a:r>
            <a:r>
              <a:rPr lang="en-US" sz="3600" b="1" dirty="0">
                <a:solidFill>
                  <a:schemeClr val="tx1"/>
                </a:solidFill>
                <a:latin typeface="Arial Narrow" pitchFamily="34" charset="0"/>
                <a:ea typeface="+mj-ea"/>
                <a:cs typeface="+mj-cs"/>
              </a:rPr>
              <a:t> </a:t>
            </a:r>
            <a:r>
              <a:rPr lang="en-US" sz="3600" b="1" dirty="0" err="1">
                <a:solidFill>
                  <a:schemeClr val="tx1"/>
                </a:solidFill>
                <a:latin typeface="Arial Narrow" pitchFamily="34" charset="0"/>
                <a:ea typeface="+mj-ea"/>
                <a:cs typeface="+mj-cs"/>
              </a:rPr>
              <a:t>Penyidik</a:t>
            </a:r>
            <a:endParaRPr lang="en-US" sz="3600" b="1" dirty="0">
              <a:solidFill>
                <a:schemeClr val="tx1"/>
              </a:solidFill>
              <a:latin typeface="Arial Narrow" pitchFamily="34" charset="0"/>
              <a:ea typeface="+mj-ea"/>
              <a:cs typeface="+mj-cs"/>
            </a:endParaRPr>
          </a:p>
        </p:txBody>
      </p:sp>
      <p:sp>
        <p:nvSpPr>
          <p:cNvPr id="7" name="Content Placeholder 2"/>
          <p:cNvSpPr txBox="1">
            <a:spLocks/>
          </p:cNvSpPr>
          <p:nvPr/>
        </p:nvSpPr>
        <p:spPr>
          <a:xfrm>
            <a:off x="1828800" y="2514600"/>
            <a:ext cx="2895600" cy="395839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p>
            <a:pPr marL="342900" indent="-342900">
              <a:spcBef>
                <a:spcPct val="20000"/>
              </a:spcBef>
              <a:buFont typeface="Wingdings" pitchFamily="2" charset="2"/>
              <a:buChar char="ü"/>
              <a:defRPr/>
            </a:pPr>
            <a:r>
              <a:rPr lang="en-US" sz="2400" b="1" dirty="0" err="1">
                <a:solidFill>
                  <a:schemeClr val="tx1"/>
                </a:solidFill>
                <a:latin typeface="Arial Narrow" pitchFamily="34" charset="0"/>
              </a:rPr>
              <a:t>Buat</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surat</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permhnan</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riksa</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kes</a:t>
            </a:r>
            <a:r>
              <a:rPr lang="en-US" sz="2400" b="1" dirty="0">
                <a:solidFill>
                  <a:schemeClr val="tx1"/>
                </a:solidFill>
                <a:latin typeface="Arial Narrow" pitchFamily="34" charset="0"/>
              </a:rPr>
              <a:t>. &amp; </a:t>
            </a:r>
            <a:r>
              <a:rPr lang="en-US" sz="2400" b="1" i="1" dirty="0" err="1">
                <a:solidFill>
                  <a:schemeClr val="tx1"/>
                </a:solidFill>
                <a:latin typeface="Arial Narrow" pitchFamily="34" charset="0"/>
              </a:rPr>
              <a:t>VetR</a:t>
            </a:r>
            <a:r>
              <a:rPr lang="en-US" sz="2400" b="1" i="1" dirty="0">
                <a:solidFill>
                  <a:schemeClr val="tx1"/>
                </a:solidFill>
                <a:latin typeface="Arial Narrow" pitchFamily="34" charset="0"/>
              </a:rPr>
              <a:t> </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kpd</a:t>
            </a:r>
            <a:r>
              <a:rPr lang="en-US" sz="2400" b="1" dirty="0">
                <a:solidFill>
                  <a:schemeClr val="tx1"/>
                </a:solidFill>
                <a:latin typeface="Arial Narrow" pitchFamily="34" charset="0"/>
              </a:rPr>
              <a:t> Ka RS </a:t>
            </a:r>
            <a:r>
              <a:rPr lang="en-US" sz="2400" b="1" dirty="0" err="1">
                <a:solidFill>
                  <a:schemeClr val="tx1"/>
                </a:solidFill>
                <a:latin typeface="Arial Narrow" pitchFamily="34" charset="0"/>
              </a:rPr>
              <a:t>sehub</a:t>
            </a:r>
            <a:r>
              <a:rPr lang="en-US" sz="2400" b="1" dirty="0">
                <a:solidFill>
                  <a:schemeClr val="tx1"/>
                </a:solidFill>
                <a:latin typeface="Arial Narrow" pitchFamily="34" charset="0"/>
              </a:rPr>
              <a:t>. dg LP ;</a:t>
            </a:r>
          </a:p>
          <a:p>
            <a:pPr marL="342900" indent="-342900">
              <a:spcBef>
                <a:spcPct val="20000"/>
              </a:spcBef>
              <a:buFont typeface="Wingdings" pitchFamily="2" charset="2"/>
              <a:buChar char="ü"/>
              <a:defRPr/>
            </a:pPr>
            <a:r>
              <a:rPr lang="en-US" sz="2400" b="1" dirty="0" err="1">
                <a:solidFill>
                  <a:schemeClr val="tx1"/>
                </a:solidFill>
                <a:latin typeface="Arial Narrow" pitchFamily="34" charset="0"/>
              </a:rPr>
              <a:t>Siapkan</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Mindik</a:t>
            </a:r>
            <a:r>
              <a:rPr lang="en-US" sz="2400" b="1" dirty="0">
                <a:solidFill>
                  <a:schemeClr val="tx1"/>
                </a:solidFill>
                <a:latin typeface="Arial Narrow" pitchFamily="34" charset="0"/>
              </a:rPr>
              <a:t> ;</a:t>
            </a:r>
          </a:p>
          <a:p>
            <a:pPr marL="342900" indent="-342900">
              <a:spcBef>
                <a:spcPct val="20000"/>
              </a:spcBef>
              <a:buFont typeface="Wingdings" pitchFamily="2" charset="2"/>
              <a:buChar char="ü"/>
              <a:defRPr/>
            </a:pPr>
            <a:r>
              <a:rPr lang="en-US" sz="2400" b="1" dirty="0" err="1">
                <a:solidFill>
                  <a:schemeClr val="tx1"/>
                </a:solidFill>
                <a:latin typeface="Arial Narrow" pitchFamily="34" charset="0"/>
              </a:rPr>
              <a:t>Buat</a:t>
            </a:r>
            <a:r>
              <a:rPr lang="en-US" sz="2400" b="1" dirty="0">
                <a:solidFill>
                  <a:schemeClr val="tx1"/>
                </a:solidFill>
                <a:latin typeface="Arial Narrow" pitchFamily="34" charset="0"/>
              </a:rPr>
              <a:t>  BAP </a:t>
            </a:r>
            <a:r>
              <a:rPr lang="en-US" sz="2400" b="1" dirty="0" err="1">
                <a:solidFill>
                  <a:schemeClr val="tx1"/>
                </a:solidFill>
                <a:latin typeface="Arial Narrow" pitchFamily="34" charset="0"/>
              </a:rPr>
              <a:t>korban</a:t>
            </a:r>
            <a:r>
              <a:rPr lang="en-US" sz="2400" b="1" dirty="0">
                <a:solidFill>
                  <a:schemeClr val="tx1"/>
                </a:solidFill>
                <a:latin typeface="Arial Narrow" pitchFamily="34" charset="0"/>
              </a:rPr>
              <a:t>;</a:t>
            </a:r>
          </a:p>
          <a:p>
            <a:pPr marL="342900" indent="-342900">
              <a:spcBef>
                <a:spcPct val="20000"/>
              </a:spcBef>
              <a:buFont typeface="Wingdings" pitchFamily="2" charset="2"/>
              <a:buChar char="ü"/>
              <a:defRPr/>
            </a:pPr>
            <a:r>
              <a:rPr lang="en-US" sz="2400" b="1" dirty="0" err="1">
                <a:solidFill>
                  <a:schemeClr val="tx1"/>
                </a:solidFill>
                <a:latin typeface="Arial Narrow" pitchFamily="34" charset="0"/>
              </a:rPr>
              <a:t>Jk</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kasus</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libatkan</a:t>
            </a:r>
            <a:r>
              <a:rPr lang="en-US" sz="2400" b="1" dirty="0">
                <a:solidFill>
                  <a:schemeClr val="tx1"/>
                </a:solidFill>
                <a:latin typeface="Arial Narrow" pitchFamily="34" charset="0"/>
              </a:rPr>
              <a:t> 1 </a:t>
            </a:r>
            <a:r>
              <a:rPr lang="en-US" sz="2400" b="1" dirty="0" err="1">
                <a:solidFill>
                  <a:schemeClr val="tx1"/>
                </a:solidFill>
                <a:latin typeface="Arial Narrow" pitchFamily="34" charset="0"/>
              </a:rPr>
              <a:t>korban</a:t>
            </a:r>
            <a:r>
              <a:rPr lang="en-US" sz="2400" b="1" dirty="0">
                <a:solidFill>
                  <a:schemeClr val="tx1"/>
                </a:solidFill>
                <a:latin typeface="Arial Narrow" pitchFamily="34" charset="0"/>
              </a:rPr>
              <a:t>, &amp; 1 </a:t>
            </a:r>
            <a:r>
              <a:rPr lang="en-US" sz="2400" b="1" dirty="0" err="1">
                <a:solidFill>
                  <a:schemeClr val="tx1"/>
                </a:solidFill>
                <a:latin typeface="Arial Narrow" pitchFamily="34" charset="0"/>
              </a:rPr>
              <a:t>satu</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Tsk</a:t>
            </a:r>
            <a:r>
              <a:rPr lang="en-US" sz="2400" b="1" dirty="0">
                <a:solidFill>
                  <a:schemeClr val="tx1"/>
                </a:solidFill>
                <a:latin typeface="Arial Narrow" pitchFamily="34" charset="0"/>
              </a:rPr>
              <a:t>, LP o/ </a:t>
            </a:r>
            <a:r>
              <a:rPr lang="en-US" sz="2400" b="1" dirty="0" err="1">
                <a:solidFill>
                  <a:schemeClr val="tx1"/>
                </a:solidFill>
                <a:latin typeface="Arial Narrow" pitchFamily="34" charset="0"/>
              </a:rPr>
              <a:t>seorg</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penyidik</a:t>
            </a:r>
            <a:r>
              <a:rPr lang="en-US" sz="2400" b="1" dirty="0">
                <a:solidFill>
                  <a:schemeClr val="tx1"/>
                </a:solidFill>
                <a:latin typeface="Arial Narrow" pitchFamily="34" charset="0"/>
              </a:rPr>
              <a:t>;</a:t>
            </a:r>
            <a:br>
              <a:rPr lang="en-US" sz="2400" b="1" dirty="0">
                <a:solidFill>
                  <a:schemeClr val="tx1"/>
                </a:solidFill>
                <a:latin typeface="Arial Narrow" pitchFamily="34" charset="0"/>
              </a:rPr>
            </a:br>
            <a:r>
              <a:rPr lang="en-US" sz="2400" b="1" dirty="0">
                <a:solidFill>
                  <a:schemeClr val="tx1"/>
                </a:solidFill>
                <a:latin typeface="Arial Narrow" pitchFamily="34" charset="0"/>
              </a:rPr>
              <a:t/>
            </a:r>
            <a:br>
              <a:rPr lang="en-US" sz="2400" b="1" dirty="0">
                <a:solidFill>
                  <a:schemeClr val="tx1"/>
                </a:solidFill>
                <a:latin typeface="Arial Narrow" pitchFamily="34" charset="0"/>
              </a:rPr>
            </a:br>
            <a:endParaRPr lang="en-US" sz="2400" b="1" dirty="0">
              <a:solidFill>
                <a:schemeClr val="tx1"/>
              </a:solidFill>
            </a:endParaRPr>
          </a:p>
        </p:txBody>
      </p:sp>
      <p:sp>
        <p:nvSpPr>
          <p:cNvPr id="8" name="Content Placeholder 2"/>
          <p:cNvSpPr txBox="1">
            <a:spLocks/>
          </p:cNvSpPr>
          <p:nvPr/>
        </p:nvSpPr>
        <p:spPr>
          <a:xfrm>
            <a:off x="5013158" y="2514600"/>
            <a:ext cx="5410200" cy="39624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p>
            <a:pPr marL="342900" indent="-342900" algn="just">
              <a:spcBef>
                <a:spcPct val="20000"/>
              </a:spcBef>
              <a:buFont typeface="Wingdings" pitchFamily="2" charset="2"/>
              <a:buChar char="ü"/>
              <a:defRPr/>
            </a:pPr>
            <a:r>
              <a:rPr lang="en-US" sz="2400" b="1" dirty="0" err="1">
                <a:solidFill>
                  <a:schemeClr val="tx1"/>
                </a:solidFill>
                <a:latin typeface="Arial Narrow" pitchFamily="34" charset="0"/>
              </a:rPr>
              <a:t>Jk</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kasus</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libatkan</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banyak</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korban</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Tsk</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wkt</a:t>
            </a:r>
            <a:r>
              <a:rPr lang="en-US" sz="2400" b="1" dirty="0">
                <a:solidFill>
                  <a:schemeClr val="tx1"/>
                </a:solidFill>
                <a:latin typeface="Arial Narrow" pitchFamily="34" charset="0"/>
              </a:rPr>
              <a:t>,  BB &amp; TKP, </a:t>
            </a:r>
            <a:r>
              <a:rPr lang="en-US" sz="2400" b="1" dirty="0" err="1">
                <a:solidFill>
                  <a:schemeClr val="tx1"/>
                </a:solidFill>
                <a:latin typeface="Arial Narrow" pitchFamily="34" charset="0"/>
              </a:rPr>
              <a:t>sidik</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dilaks</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dlm</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btk</a:t>
            </a:r>
            <a:r>
              <a:rPr lang="en-US" sz="2400" b="1" dirty="0">
                <a:solidFill>
                  <a:schemeClr val="tx1"/>
                </a:solidFill>
                <a:latin typeface="Arial Narrow" pitchFamily="34" charset="0"/>
              </a:rPr>
              <a:t> TIM </a:t>
            </a:r>
            <a:r>
              <a:rPr lang="en-US" sz="2400" b="1" dirty="0" err="1">
                <a:solidFill>
                  <a:schemeClr val="tx1"/>
                </a:solidFill>
                <a:latin typeface="Arial Narrow" pitchFamily="34" charset="0"/>
              </a:rPr>
              <a:t>ditentukan</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oleh</a:t>
            </a:r>
            <a:r>
              <a:rPr lang="en-US" sz="2400" b="1" dirty="0">
                <a:solidFill>
                  <a:schemeClr val="tx1"/>
                </a:solidFill>
                <a:latin typeface="Arial Narrow" pitchFamily="34" charset="0"/>
              </a:rPr>
              <a:t> Ka. UPPA &amp; </a:t>
            </a:r>
            <a:r>
              <a:rPr lang="en-US" sz="2400" b="1" dirty="0" err="1">
                <a:solidFill>
                  <a:schemeClr val="tx1"/>
                </a:solidFill>
                <a:latin typeface="Arial Narrow" pitchFamily="34" charset="0"/>
              </a:rPr>
              <a:t>saksi</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korban</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tetap</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diperiksa</a:t>
            </a:r>
            <a:r>
              <a:rPr lang="en-US" sz="2400" b="1" dirty="0">
                <a:solidFill>
                  <a:schemeClr val="tx1"/>
                </a:solidFill>
                <a:latin typeface="Arial Narrow" pitchFamily="34" charset="0"/>
              </a:rPr>
              <a:t> o/ </a:t>
            </a:r>
            <a:r>
              <a:rPr lang="en-US" sz="2400" b="1" dirty="0" err="1">
                <a:solidFill>
                  <a:schemeClr val="tx1"/>
                </a:solidFill>
                <a:latin typeface="Arial Narrow" pitchFamily="34" charset="0"/>
              </a:rPr>
              <a:t>Polwan</a:t>
            </a:r>
            <a:r>
              <a:rPr lang="en-US" sz="2400" b="1" dirty="0">
                <a:solidFill>
                  <a:schemeClr val="tx1"/>
                </a:solidFill>
                <a:latin typeface="Arial Narrow" pitchFamily="34" charset="0"/>
              </a:rPr>
              <a:t> UPPA , pengemb.nya </a:t>
            </a:r>
            <a:r>
              <a:rPr lang="en-US" sz="2400" b="1" dirty="0" err="1">
                <a:solidFill>
                  <a:schemeClr val="tx1"/>
                </a:solidFill>
                <a:latin typeface="Arial Narrow" pitchFamily="34" charset="0"/>
              </a:rPr>
              <a:t>dilaks</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penyidik</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Polri</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pria</a:t>
            </a:r>
            <a:r>
              <a:rPr lang="en-US" sz="2400" b="1" dirty="0">
                <a:solidFill>
                  <a:schemeClr val="tx1"/>
                </a:solidFill>
                <a:latin typeface="Arial Narrow" pitchFamily="34" charset="0"/>
              </a:rPr>
              <a:t>;</a:t>
            </a:r>
          </a:p>
          <a:p>
            <a:pPr marL="342900" indent="-342900" algn="just">
              <a:spcBef>
                <a:spcPct val="20000"/>
              </a:spcBef>
              <a:buFont typeface="Wingdings" pitchFamily="2" charset="2"/>
              <a:buChar char="ü"/>
              <a:defRPr/>
            </a:pPr>
            <a:r>
              <a:rPr lang="en-US" sz="2400" b="1" dirty="0" err="1">
                <a:solidFill>
                  <a:schemeClr val="tx1"/>
                </a:solidFill>
                <a:latin typeface="Arial Narrow" pitchFamily="34" charset="0"/>
              </a:rPr>
              <a:t>jk</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saksi</a:t>
            </a:r>
            <a:r>
              <a:rPr lang="en-US" sz="2400" b="1" dirty="0">
                <a:solidFill>
                  <a:schemeClr val="tx1"/>
                </a:solidFill>
                <a:latin typeface="Arial Narrow" pitchFamily="34" charset="0"/>
              </a:rPr>
              <a:t>/</a:t>
            </a:r>
            <a:r>
              <a:rPr lang="en-US" sz="2400" b="1" dirty="0" err="1">
                <a:solidFill>
                  <a:schemeClr val="tx1"/>
                </a:solidFill>
                <a:latin typeface="Arial Narrow" pitchFamily="34" charset="0"/>
              </a:rPr>
              <a:t>korban</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dr</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luar</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kota</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mk</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utk</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sidik</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korban</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dpt</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dititip</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di</a:t>
            </a:r>
            <a:r>
              <a:rPr lang="en-US" sz="2400" b="1" dirty="0">
                <a:solidFill>
                  <a:schemeClr val="tx1"/>
                </a:solidFill>
                <a:latin typeface="Arial Narrow" pitchFamily="34" charset="0"/>
              </a:rPr>
              <a:t> </a:t>
            </a:r>
            <a:r>
              <a:rPr lang="en-US" sz="2400" b="1" i="1" dirty="0">
                <a:solidFill>
                  <a:schemeClr val="tx1"/>
                </a:solidFill>
                <a:latin typeface="Arial Narrow" pitchFamily="34" charset="0"/>
              </a:rPr>
              <a:t>shelter</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milik</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Depsos</a:t>
            </a:r>
            <a:r>
              <a:rPr lang="en-US" sz="2400" b="1" dirty="0">
                <a:solidFill>
                  <a:schemeClr val="tx1"/>
                </a:solidFill>
                <a:latin typeface="Arial Narrow" pitchFamily="34" charset="0"/>
              </a:rPr>
              <a:t>/</a:t>
            </a:r>
            <a:r>
              <a:rPr lang="en-US" sz="2400" b="1" dirty="0" err="1">
                <a:solidFill>
                  <a:schemeClr val="tx1"/>
                </a:solidFill>
                <a:latin typeface="Arial Narrow" pitchFamily="34" charset="0"/>
              </a:rPr>
              <a:t>pihak</a:t>
            </a:r>
            <a:r>
              <a:rPr lang="en-US" sz="2400" b="1" dirty="0">
                <a:solidFill>
                  <a:schemeClr val="tx1"/>
                </a:solidFill>
                <a:latin typeface="Arial Narrow" pitchFamily="34" charset="0"/>
              </a:rPr>
              <a:t> lain </a:t>
            </a:r>
            <a:r>
              <a:rPr lang="en-US" sz="2400" b="1" dirty="0" err="1">
                <a:solidFill>
                  <a:schemeClr val="tx1"/>
                </a:solidFill>
                <a:latin typeface="Arial Narrow" pitchFamily="34" charset="0"/>
              </a:rPr>
              <a:t>yg</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dinilai</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dpt</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berikan</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perlind</a:t>
            </a:r>
            <a:r>
              <a:rPr lang="en-US" sz="2400" b="1" dirty="0">
                <a:solidFill>
                  <a:schemeClr val="tx1"/>
                </a:solidFill>
                <a:latin typeface="Arial Narrow" pitchFamily="34" charset="0"/>
              </a:rPr>
              <a:t>. &amp; Yan </a:t>
            </a:r>
            <a:r>
              <a:rPr lang="en-US" sz="2400" b="1" dirty="0" err="1">
                <a:solidFill>
                  <a:schemeClr val="tx1"/>
                </a:solidFill>
                <a:latin typeface="Arial Narrow" pitchFamily="34" charset="0"/>
              </a:rPr>
              <a:t>hingga</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korban</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siap</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dipulangkan</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ke</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daerah</a:t>
            </a:r>
            <a:r>
              <a:rPr lang="en-US" sz="2400" b="1" dirty="0">
                <a:solidFill>
                  <a:schemeClr val="tx1"/>
                </a:solidFill>
                <a:latin typeface="Arial Narrow" pitchFamily="34" charset="0"/>
              </a:rPr>
              <a:t> </a:t>
            </a:r>
            <a:r>
              <a:rPr lang="en-US" sz="2400" b="1" dirty="0" err="1">
                <a:solidFill>
                  <a:schemeClr val="tx1"/>
                </a:solidFill>
                <a:latin typeface="Arial Narrow" pitchFamily="34" charset="0"/>
              </a:rPr>
              <a:t>asalnya</a:t>
            </a:r>
            <a:r>
              <a:rPr lang="en-US" sz="2400" b="1" dirty="0">
                <a:solidFill>
                  <a:schemeClr val="tx1"/>
                </a:solidFill>
                <a:latin typeface="Arial Narrow" pitchFamily="34" charset="0"/>
              </a:rPr>
              <a:t>. </a:t>
            </a:r>
            <a:br>
              <a:rPr lang="en-US" sz="2400" b="1" dirty="0">
                <a:solidFill>
                  <a:schemeClr val="tx1"/>
                </a:solidFill>
                <a:latin typeface="Arial Narrow" pitchFamily="34" charset="0"/>
              </a:rPr>
            </a:br>
            <a:r>
              <a:rPr lang="en-US" sz="2400" b="1" dirty="0">
                <a:solidFill>
                  <a:schemeClr val="tx1"/>
                </a:solidFill>
                <a:latin typeface="Arial Narrow" pitchFamily="34" charset="0"/>
              </a:rPr>
              <a:t/>
            </a:r>
            <a:br>
              <a:rPr lang="en-US" sz="2400" b="1" dirty="0">
                <a:solidFill>
                  <a:schemeClr val="tx1"/>
                </a:solidFill>
                <a:latin typeface="Arial Narrow" pitchFamily="34" charset="0"/>
              </a:rPr>
            </a:br>
            <a:r>
              <a:rPr lang="en-US" sz="2400" b="1" dirty="0">
                <a:solidFill>
                  <a:schemeClr val="tx1"/>
                </a:solidFill>
                <a:latin typeface="Arial Narrow" pitchFamily="34" charset="0"/>
              </a:rPr>
              <a:t/>
            </a:r>
            <a:br>
              <a:rPr lang="en-US" sz="2400" b="1" dirty="0">
                <a:solidFill>
                  <a:schemeClr val="tx1"/>
                </a:solidFill>
                <a:latin typeface="Arial Narrow" pitchFamily="34" charset="0"/>
              </a:rPr>
            </a:br>
            <a:r>
              <a:rPr lang="en-US" sz="2400" b="1" dirty="0">
                <a:solidFill>
                  <a:schemeClr val="tx1"/>
                </a:solidFill>
                <a:latin typeface="Arial Narrow" pitchFamily="34" charset="0"/>
              </a:rPr>
              <a:t/>
            </a:r>
            <a:br>
              <a:rPr lang="en-US" sz="2400" b="1" dirty="0">
                <a:solidFill>
                  <a:schemeClr val="tx1"/>
                </a:solidFill>
                <a:latin typeface="Arial Narrow" pitchFamily="34" charset="0"/>
              </a:rPr>
            </a:br>
            <a:endParaRPr lang="en-US" sz="2400" b="1" dirty="0">
              <a:solidFill>
                <a:schemeClr val="tx1"/>
              </a:solidFill>
            </a:endParaRPr>
          </a:p>
        </p:txBody>
      </p:sp>
      <p:sp>
        <p:nvSpPr>
          <p:cNvPr id="9" name="Down Arrow 8"/>
          <p:cNvSpPr/>
          <p:nvPr/>
        </p:nvSpPr>
        <p:spPr>
          <a:xfrm>
            <a:off x="4419600" y="1905000"/>
            <a:ext cx="3429000" cy="5334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9458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ox(in)">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circle(in)">
                                      <p:cBhvr>
                                        <p:cTn id="36"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3" descr="C:\Documents and Settings\pc\My Documents\Downloads\WS60.PNG"/>
          <p:cNvPicPr>
            <a:picLocks noGrp="1" noChangeAspect="1" noChangeArrowheads="1"/>
          </p:cNvPicPr>
          <p:nvPr>
            <p:ph idx="1"/>
          </p:nvPr>
        </p:nvPicPr>
        <p:blipFill>
          <a:blip r:embed="rId2" cstate="print"/>
          <a:srcRect/>
          <a:stretch>
            <a:fillRect/>
          </a:stretch>
        </p:blipFill>
        <p:spPr bwMode="auto">
          <a:xfrm>
            <a:off x="1524000" y="0"/>
            <a:ext cx="9144000" cy="6858000"/>
          </a:xfrm>
          <a:prstGeom prst="rect">
            <a:avLst/>
          </a:prstGeom>
          <a:noFill/>
        </p:spPr>
      </p:pic>
      <p:sp>
        <p:nvSpPr>
          <p:cNvPr id="5" name="Title 1"/>
          <p:cNvSpPr txBox="1">
            <a:spLocks/>
          </p:cNvSpPr>
          <p:nvPr/>
        </p:nvSpPr>
        <p:spPr>
          <a:xfrm>
            <a:off x="4114800" y="685800"/>
            <a:ext cx="6248400" cy="762000"/>
          </a:xfrm>
          <a:prstGeom prst="rect">
            <a:avLst/>
          </a:prstGeom>
        </p:spPr>
        <p:style>
          <a:lnRef idx="0">
            <a:schemeClr val="accent1"/>
          </a:lnRef>
          <a:fillRef idx="3">
            <a:schemeClr val="accent1"/>
          </a:fillRef>
          <a:effectRef idx="3">
            <a:schemeClr val="accent1"/>
          </a:effectRef>
          <a:fontRef idx="minor">
            <a:schemeClr val="lt1"/>
          </a:fontRef>
        </p:style>
        <p:txBody>
          <a:bodyPr anchor="t">
            <a:noAutofit/>
          </a:bodyPr>
          <a:lstStyle/>
          <a:p>
            <a:pPr lvl="0" algn="ctr">
              <a:lnSpc>
                <a:spcPct val="150000"/>
              </a:lnSpc>
            </a:pPr>
            <a:r>
              <a:rPr lang="en-US" sz="2800" b="1" dirty="0">
                <a:latin typeface="Arial Narrow" pitchFamily="34" charset="0"/>
              </a:rPr>
              <a:t>TAHAP AKHIR  PENYIDIKAN (PASAL 15)</a:t>
            </a:r>
            <a:endParaRPr lang="en-US" sz="2800" dirty="0">
              <a:latin typeface="Arial Narrow" pitchFamily="34" charset="0"/>
            </a:endParaRPr>
          </a:p>
          <a:p>
            <a:pPr algn="ctr">
              <a:lnSpc>
                <a:spcPct val="150000"/>
              </a:lnSpc>
            </a:pPr>
            <a:r>
              <a:rPr lang="en-US" sz="2800" b="1" dirty="0">
                <a:latin typeface="Arial Narrow" pitchFamily="34" charset="0"/>
              </a:rPr>
              <a:t> </a:t>
            </a:r>
            <a:endParaRPr lang="en-US" sz="2800" dirty="0">
              <a:latin typeface="Arial Narrow" pitchFamily="34" charset="0"/>
            </a:endParaRPr>
          </a:p>
          <a:p>
            <a:pPr algn="ctr">
              <a:lnSpc>
                <a:spcPct val="150000"/>
              </a:lnSpc>
              <a:spcBef>
                <a:spcPct val="0"/>
              </a:spcBef>
              <a:defRPr/>
            </a:pPr>
            <a:r>
              <a:rPr lang="en-US" sz="2800" b="1" dirty="0">
                <a:solidFill>
                  <a:schemeClr val="bg1"/>
                </a:solidFill>
                <a:effectLst>
                  <a:outerShdw blurRad="50000" dist="30000" dir="5400000" algn="tl" rotWithShape="0">
                    <a:srgbClr val="000000">
                      <a:alpha val="30000"/>
                    </a:srgbClr>
                  </a:outerShdw>
                </a:effectLst>
                <a:latin typeface="Arial Narrow" pitchFamily="34" charset="0"/>
                <a:ea typeface="+mj-ea"/>
                <a:cs typeface="+mj-cs"/>
              </a:rPr>
              <a:t>   </a:t>
            </a:r>
          </a:p>
          <a:p>
            <a:pPr algn="ctr">
              <a:lnSpc>
                <a:spcPct val="150000"/>
              </a:lnSpc>
              <a:spcBef>
                <a:spcPct val="0"/>
              </a:spcBef>
              <a:defRPr/>
            </a:pPr>
            <a:r>
              <a:rPr lang="id-ID" sz="2800" b="1" dirty="0">
                <a:solidFill>
                  <a:schemeClr val="bg1"/>
                </a:solidFill>
                <a:effectLst>
                  <a:outerShdw blurRad="50000" dist="30000" dir="5400000" algn="tl" rotWithShape="0">
                    <a:srgbClr val="000000">
                      <a:alpha val="30000"/>
                    </a:srgbClr>
                  </a:outerShdw>
                </a:effectLst>
                <a:latin typeface="Arial Narrow" pitchFamily="34" charset="0"/>
                <a:ea typeface="+mj-ea"/>
                <a:cs typeface="+mj-cs"/>
              </a:rPr>
              <a:t>  </a:t>
            </a:r>
            <a:r>
              <a:rPr lang="en-US" sz="2800" b="1" dirty="0">
                <a:solidFill>
                  <a:schemeClr val="bg1"/>
                </a:solidFill>
                <a:effectLst>
                  <a:outerShdw blurRad="50000" dist="30000" dir="5400000" algn="tl" rotWithShape="0">
                    <a:srgbClr val="000000">
                      <a:alpha val="30000"/>
                    </a:srgbClr>
                  </a:outerShdw>
                </a:effectLst>
                <a:latin typeface="Arial Narrow" pitchFamily="34" charset="0"/>
                <a:ea typeface="+mj-ea"/>
                <a:cs typeface="+mj-cs"/>
              </a:rPr>
              <a:t> </a:t>
            </a:r>
            <a:br>
              <a:rPr lang="en-US" sz="2800" b="1" dirty="0">
                <a:solidFill>
                  <a:schemeClr val="bg1"/>
                </a:solidFill>
                <a:effectLst>
                  <a:outerShdw blurRad="50000" dist="30000" dir="5400000" algn="tl" rotWithShape="0">
                    <a:srgbClr val="000000">
                      <a:alpha val="30000"/>
                    </a:srgbClr>
                  </a:outerShdw>
                </a:effectLst>
                <a:latin typeface="Arial Narrow" pitchFamily="34" charset="0"/>
                <a:ea typeface="+mj-ea"/>
                <a:cs typeface="+mj-cs"/>
              </a:rPr>
            </a:br>
            <a:endParaRPr lang="en-US" sz="2800" b="1" dirty="0">
              <a:solidFill>
                <a:schemeClr val="bg1"/>
              </a:solidFill>
              <a:effectLst>
                <a:outerShdw blurRad="50000" dist="30000" dir="5400000" algn="tl" rotWithShape="0">
                  <a:srgbClr val="000000">
                    <a:alpha val="30000"/>
                  </a:srgbClr>
                </a:outerShdw>
              </a:effectLst>
              <a:latin typeface="Arial Narrow" pitchFamily="34" charset="0"/>
              <a:ea typeface="+mj-ea"/>
              <a:cs typeface="+mj-cs"/>
            </a:endParaRPr>
          </a:p>
        </p:txBody>
      </p:sp>
      <p:sp>
        <p:nvSpPr>
          <p:cNvPr id="6" name="Title 1"/>
          <p:cNvSpPr txBox="1">
            <a:spLocks/>
          </p:cNvSpPr>
          <p:nvPr/>
        </p:nvSpPr>
        <p:spPr>
          <a:xfrm>
            <a:off x="1828800" y="1905000"/>
            <a:ext cx="8610600" cy="39624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465138" indent="-465138" algn="just">
              <a:spcBef>
                <a:spcPct val="0"/>
              </a:spcBef>
              <a:buFont typeface="Wingdings" pitchFamily="2" charset="2"/>
              <a:buChar char="ü"/>
              <a:defRPr/>
            </a:pPr>
            <a:r>
              <a:rPr lang="en-US" sz="2400" b="1" dirty="0" err="1">
                <a:solidFill>
                  <a:schemeClr val="tx1"/>
                </a:solidFill>
                <a:latin typeface="Arial Narrow" pitchFamily="34" charset="0"/>
                <a:ea typeface="+mj-ea"/>
                <a:cs typeface="+mj-cs"/>
              </a:rPr>
              <a:t>Koord</a:t>
            </a:r>
            <a:r>
              <a:rPr lang="en-US" sz="2400" b="1" dirty="0">
                <a:solidFill>
                  <a:schemeClr val="tx1"/>
                </a:solidFill>
                <a:latin typeface="Arial Narrow" pitchFamily="34" charset="0"/>
                <a:ea typeface="+mj-ea"/>
                <a:cs typeface="+mj-cs"/>
              </a:rPr>
              <a:t>. dg </a:t>
            </a:r>
            <a:r>
              <a:rPr lang="en-US" sz="2400" b="1" dirty="0" err="1">
                <a:solidFill>
                  <a:schemeClr val="tx1"/>
                </a:solidFill>
                <a:latin typeface="Arial Narrow" pitchFamily="34" charset="0"/>
                <a:ea typeface="+mj-ea"/>
                <a:cs typeface="+mj-cs"/>
              </a:rPr>
              <a:t>instansi</a:t>
            </a:r>
            <a:r>
              <a:rPr lang="en-US" sz="2400" b="1" dirty="0">
                <a:solidFill>
                  <a:schemeClr val="tx1"/>
                </a:solidFill>
                <a:latin typeface="Arial Narrow" pitchFamily="34" charset="0"/>
                <a:ea typeface="+mj-ea"/>
                <a:cs typeface="+mj-cs"/>
              </a:rPr>
              <a:t> </a:t>
            </a:r>
            <a:r>
              <a:rPr lang="en-US" sz="2400" b="1" dirty="0" err="1">
                <a:solidFill>
                  <a:schemeClr val="tx1"/>
                </a:solidFill>
                <a:latin typeface="Arial Narrow" pitchFamily="34" charset="0"/>
                <a:ea typeface="+mj-ea"/>
                <a:cs typeface="+mj-cs"/>
              </a:rPr>
              <a:t>terkait</a:t>
            </a:r>
            <a:r>
              <a:rPr lang="en-US" sz="2400" b="1" dirty="0">
                <a:solidFill>
                  <a:schemeClr val="tx1"/>
                </a:solidFill>
                <a:latin typeface="Arial Narrow" pitchFamily="34" charset="0"/>
                <a:ea typeface="+mj-ea"/>
                <a:cs typeface="+mj-cs"/>
              </a:rPr>
              <a:t> </a:t>
            </a:r>
            <a:r>
              <a:rPr lang="en-US" sz="2400" b="1" dirty="0" err="1">
                <a:solidFill>
                  <a:schemeClr val="tx1"/>
                </a:solidFill>
                <a:latin typeface="Arial Narrow" pitchFamily="34" charset="0"/>
                <a:ea typeface="+mj-ea"/>
                <a:cs typeface="+mj-cs"/>
              </a:rPr>
              <a:t>sbg</a:t>
            </a:r>
            <a:r>
              <a:rPr lang="en-US" sz="2400" b="1" dirty="0">
                <a:solidFill>
                  <a:schemeClr val="tx1"/>
                </a:solidFill>
                <a:latin typeface="Arial Narrow" pitchFamily="34" charset="0"/>
                <a:ea typeface="+mj-ea"/>
                <a:cs typeface="+mj-cs"/>
              </a:rPr>
              <a:t> </a:t>
            </a:r>
            <a:r>
              <a:rPr lang="en-US" sz="2400" b="1" dirty="0" err="1">
                <a:solidFill>
                  <a:schemeClr val="tx1"/>
                </a:solidFill>
                <a:latin typeface="Arial Narrow" pitchFamily="34" charset="0"/>
                <a:ea typeface="+mj-ea"/>
                <a:cs typeface="+mj-cs"/>
              </a:rPr>
              <a:t>ahli</a:t>
            </a:r>
            <a:r>
              <a:rPr lang="en-US" sz="2400" b="1" dirty="0">
                <a:solidFill>
                  <a:schemeClr val="tx1"/>
                </a:solidFill>
                <a:latin typeface="Arial Narrow" pitchFamily="34" charset="0"/>
                <a:ea typeface="+mj-ea"/>
                <a:cs typeface="+mj-cs"/>
              </a:rPr>
              <a:t> </a:t>
            </a:r>
            <a:r>
              <a:rPr lang="en-US" sz="2400" b="1" dirty="0" err="1">
                <a:solidFill>
                  <a:schemeClr val="tx1"/>
                </a:solidFill>
                <a:latin typeface="Arial Narrow" pitchFamily="34" charset="0"/>
                <a:ea typeface="+mj-ea"/>
                <a:cs typeface="+mj-cs"/>
              </a:rPr>
              <a:t>utk</a:t>
            </a:r>
            <a:r>
              <a:rPr lang="en-US" sz="2400" b="1" dirty="0">
                <a:solidFill>
                  <a:schemeClr val="tx1"/>
                </a:solidFill>
                <a:latin typeface="Arial Narrow" pitchFamily="34" charset="0"/>
                <a:ea typeface="+mj-ea"/>
                <a:cs typeface="+mj-cs"/>
              </a:rPr>
              <a:t> </a:t>
            </a:r>
            <a:r>
              <a:rPr lang="en-US" sz="2400" b="1" dirty="0" err="1">
                <a:solidFill>
                  <a:schemeClr val="tx1"/>
                </a:solidFill>
                <a:latin typeface="Arial Narrow" pitchFamily="34" charset="0"/>
                <a:ea typeface="+mj-ea"/>
                <a:cs typeface="+mj-cs"/>
              </a:rPr>
              <a:t>perkuat</a:t>
            </a:r>
            <a:r>
              <a:rPr lang="en-US" sz="2400" b="1" dirty="0">
                <a:solidFill>
                  <a:schemeClr val="tx1"/>
                </a:solidFill>
                <a:latin typeface="Arial Narrow" pitchFamily="34" charset="0"/>
                <a:ea typeface="+mj-ea"/>
                <a:cs typeface="+mj-cs"/>
              </a:rPr>
              <a:t> </a:t>
            </a:r>
            <a:r>
              <a:rPr lang="en-US" sz="2400" b="1" dirty="0" err="1">
                <a:solidFill>
                  <a:schemeClr val="tx1"/>
                </a:solidFill>
                <a:latin typeface="Arial Narrow" pitchFamily="34" charset="0"/>
                <a:ea typeface="+mj-ea"/>
                <a:cs typeface="+mj-cs"/>
              </a:rPr>
              <a:t>pembuktian</a:t>
            </a:r>
            <a:r>
              <a:rPr lang="en-US" sz="2400" b="1" dirty="0">
                <a:solidFill>
                  <a:schemeClr val="tx1"/>
                </a:solidFill>
                <a:latin typeface="Arial Narrow" pitchFamily="34" charset="0"/>
                <a:ea typeface="+mj-ea"/>
                <a:cs typeface="+mj-cs"/>
              </a:rPr>
              <a:t> </a:t>
            </a:r>
            <a:r>
              <a:rPr lang="en-US" sz="2400" b="1" dirty="0" err="1">
                <a:solidFill>
                  <a:schemeClr val="tx1"/>
                </a:solidFill>
                <a:latin typeface="Arial Narrow" pitchFamily="34" charset="0"/>
                <a:ea typeface="+mj-ea"/>
                <a:cs typeface="+mj-cs"/>
              </a:rPr>
              <a:t>kasus</a:t>
            </a:r>
            <a:r>
              <a:rPr lang="en-US" sz="2400" b="1" dirty="0">
                <a:solidFill>
                  <a:schemeClr val="tx1"/>
                </a:solidFill>
                <a:latin typeface="Arial Narrow" pitchFamily="34" charset="0"/>
                <a:ea typeface="+mj-ea"/>
                <a:cs typeface="+mj-cs"/>
              </a:rPr>
              <a:t>;</a:t>
            </a:r>
          </a:p>
          <a:p>
            <a:pPr marL="465138" indent="-465138" algn="just">
              <a:spcBef>
                <a:spcPct val="0"/>
              </a:spcBef>
              <a:buFont typeface="Wingdings" pitchFamily="2" charset="2"/>
              <a:buChar char="ü"/>
            </a:pPr>
            <a:r>
              <a:rPr lang="en-US" sz="2400" b="1" dirty="0" err="1">
                <a:latin typeface="Arial Narrow" pitchFamily="34" charset="0"/>
                <a:ea typeface="+mj-ea"/>
                <a:cs typeface="+mj-cs"/>
              </a:rPr>
              <a:t>Gelar</a:t>
            </a:r>
            <a:r>
              <a:rPr lang="en-US" sz="2400" b="1" dirty="0">
                <a:latin typeface="Arial Narrow" pitchFamily="34" charset="0"/>
                <a:ea typeface="+mj-ea"/>
                <a:cs typeface="+mj-cs"/>
              </a:rPr>
              <a:t> </a:t>
            </a:r>
            <a:r>
              <a:rPr lang="en-US" sz="2400" b="1" dirty="0" err="1">
                <a:latin typeface="Arial Narrow" pitchFamily="34" charset="0"/>
                <a:ea typeface="+mj-ea"/>
                <a:cs typeface="+mj-cs"/>
              </a:rPr>
              <a:t>perkara</a:t>
            </a:r>
            <a:r>
              <a:rPr lang="en-US" sz="2400" b="1" dirty="0">
                <a:latin typeface="Arial Narrow" pitchFamily="34" charset="0"/>
                <a:ea typeface="+mj-ea"/>
                <a:cs typeface="+mj-cs"/>
              </a:rPr>
              <a:t> </a:t>
            </a:r>
            <a:r>
              <a:rPr lang="en-US" sz="2400" b="1" dirty="0" err="1">
                <a:latin typeface="Arial Narrow" pitchFamily="34" charset="0"/>
                <a:ea typeface="+mj-ea"/>
                <a:cs typeface="+mj-cs"/>
              </a:rPr>
              <a:t>kasus</a:t>
            </a:r>
            <a:r>
              <a:rPr lang="en-US" sz="2400" b="1" dirty="0">
                <a:latin typeface="Arial Narrow" pitchFamily="34" charset="0"/>
                <a:ea typeface="+mj-ea"/>
                <a:cs typeface="+mj-cs"/>
              </a:rPr>
              <a:t> </a:t>
            </a:r>
            <a:r>
              <a:rPr lang="en-US" sz="2400" b="1" dirty="0" err="1">
                <a:latin typeface="Arial Narrow" pitchFamily="34" charset="0"/>
                <a:ea typeface="+mj-ea"/>
                <a:cs typeface="+mj-cs"/>
              </a:rPr>
              <a:t>yg</a:t>
            </a:r>
            <a:r>
              <a:rPr lang="en-US" sz="2400" b="1" dirty="0">
                <a:latin typeface="Arial Narrow" pitchFamily="34" charset="0"/>
                <a:ea typeface="+mj-ea"/>
                <a:cs typeface="+mj-cs"/>
              </a:rPr>
              <a:t> </a:t>
            </a:r>
            <a:r>
              <a:rPr lang="en-US" sz="2400" b="1" dirty="0" err="1">
                <a:latin typeface="Arial Narrow" pitchFamily="34" charset="0"/>
                <a:ea typeface="+mj-ea"/>
                <a:cs typeface="+mj-cs"/>
              </a:rPr>
              <a:t>disidik</a:t>
            </a:r>
            <a:r>
              <a:rPr lang="en-US" sz="2400" b="1" dirty="0">
                <a:latin typeface="Arial Narrow" pitchFamily="34" charset="0"/>
                <a:ea typeface="+mj-ea"/>
                <a:cs typeface="+mj-cs"/>
              </a:rPr>
              <a:t> </a:t>
            </a:r>
            <a:r>
              <a:rPr lang="en-US" sz="2400" b="1" dirty="0">
                <a:solidFill>
                  <a:schemeClr val="tx1"/>
                </a:solidFill>
                <a:latin typeface="Arial Narrow" pitchFamily="34" charset="0"/>
                <a:ea typeface="+mj-ea"/>
                <a:cs typeface="+mj-cs"/>
              </a:rPr>
              <a:t>;</a:t>
            </a:r>
          </a:p>
          <a:p>
            <a:pPr marL="465138" indent="-465138" algn="just">
              <a:spcBef>
                <a:spcPct val="0"/>
              </a:spcBef>
              <a:buFont typeface="Wingdings" pitchFamily="2" charset="2"/>
              <a:buChar char="ü"/>
            </a:pPr>
            <a:r>
              <a:rPr lang="en-US" sz="2400" b="1" dirty="0" err="1">
                <a:latin typeface="Arial Narrow" pitchFamily="34" charset="0"/>
                <a:ea typeface="+mj-ea"/>
                <a:cs typeface="+mj-cs"/>
              </a:rPr>
              <a:t>Penelitian</a:t>
            </a:r>
            <a:r>
              <a:rPr lang="en-US" sz="2400" b="1" dirty="0">
                <a:latin typeface="Arial Narrow" pitchFamily="34" charset="0"/>
                <a:ea typeface="+mj-ea"/>
                <a:cs typeface="+mj-cs"/>
              </a:rPr>
              <a:t> </a:t>
            </a:r>
            <a:r>
              <a:rPr lang="en-US" sz="2400" b="1" dirty="0" err="1">
                <a:latin typeface="Arial Narrow" pitchFamily="34" charset="0"/>
                <a:ea typeface="+mj-ea"/>
                <a:cs typeface="+mj-cs"/>
              </a:rPr>
              <a:t>thd</a:t>
            </a:r>
            <a:r>
              <a:rPr lang="en-US" sz="2400" b="1" dirty="0">
                <a:latin typeface="Arial Narrow" pitchFamily="34" charset="0"/>
                <a:ea typeface="+mj-ea"/>
                <a:cs typeface="+mj-cs"/>
              </a:rPr>
              <a:t> BP </a:t>
            </a:r>
            <a:r>
              <a:rPr lang="en-US" sz="2400" b="1" dirty="0" err="1">
                <a:latin typeface="Arial Narrow" pitchFamily="34" charset="0"/>
                <a:ea typeface="+mj-ea"/>
                <a:cs typeface="+mj-cs"/>
              </a:rPr>
              <a:t>yg</a:t>
            </a:r>
            <a:r>
              <a:rPr lang="en-US" sz="2400" b="1" dirty="0">
                <a:latin typeface="Arial Narrow" pitchFamily="34" charset="0"/>
                <a:ea typeface="+mj-ea"/>
                <a:cs typeface="+mj-cs"/>
              </a:rPr>
              <a:t> </a:t>
            </a:r>
            <a:r>
              <a:rPr lang="en-US" sz="2400" b="1" dirty="0" err="1">
                <a:latin typeface="Arial Narrow" pitchFamily="34" charset="0"/>
                <a:ea typeface="+mj-ea"/>
                <a:cs typeface="+mj-cs"/>
              </a:rPr>
              <a:t>akan</a:t>
            </a:r>
            <a:r>
              <a:rPr lang="en-US" sz="2400" b="1" dirty="0">
                <a:latin typeface="Arial Narrow" pitchFamily="34" charset="0"/>
                <a:ea typeface="+mj-ea"/>
                <a:cs typeface="+mj-cs"/>
              </a:rPr>
              <a:t> </a:t>
            </a:r>
            <a:r>
              <a:rPr lang="en-US" sz="2400" b="1" dirty="0" err="1">
                <a:latin typeface="Arial Narrow" pitchFamily="34" charset="0"/>
                <a:ea typeface="+mj-ea"/>
                <a:cs typeface="+mj-cs"/>
              </a:rPr>
              <a:t>dikirim</a:t>
            </a:r>
            <a:r>
              <a:rPr lang="en-US" sz="2400" b="1" dirty="0">
                <a:latin typeface="Arial Narrow" pitchFamily="34" charset="0"/>
                <a:ea typeface="+mj-ea"/>
                <a:cs typeface="+mj-cs"/>
              </a:rPr>
              <a:t> </a:t>
            </a:r>
            <a:r>
              <a:rPr lang="en-US" sz="2400" b="1" dirty="0" err="1">
                <a:latin typeface="Arial Narrow" pitchFamily="34" charset="0"/>
                <a:ea typeface="+mj-ea"/>
                <a:cs typeface="+mj-cs"/>
              </a:rPr>
              <a:t>ke</a:t>
            </a:r>
            <a:r>
              <a:rPr lang="en-US" sz="2400" b="1" dirty="0">
                <a:latin typeface="Arial Narrow" pitchFamily="34" charset="0"/>
                <a:ea typeface="+mj-ea"/>
                <a:cs typeface="+mj-cs"/>
              </a:rPr>
              <a:t> JPU;</a:t>
            </a:r>
          </a:p>
          <a:p>
            <a:pPr marL="465138" indent="-465138" algn="just">
              <a:spcBef>
                <a:spcPct val="0"/>
              </a:spcBef>
              <a:buFont typeface="Wingdings" pitchFamily="2" charset="2"/>
              <a:buChar char="ü"/>
            </a:pPr>
            <a:r>
              <a:rPr lang="en-US" sz="2400" b="1" dirty="0" err="1">
                <a:latin typeface="Arial Narrow" pitchFamily="34" charset="0"/>
                <a:ea typeface="+mj-ea"/>
                <a:cs typeface="+mj-cs"/>
              </a:rPr>
              <a:t>Titipkan</a:t>
            </a:r>
            <a:r>
              <a:rPr lang="en-US" sz="2400" b="1" dirty="0">
                <a:latin typeface="Arial Narrow" pitchFamily="34" charset="0"/>
                <a:ea typeface="+mj-ea"/>
                <a:cs typeface="+mj-cs"/>
              </a:rPr>
              <a:t> </a:t>
            </a:r>
            <a:r>
              <a:rPr lang="en-US" sz="2400" b="1" dirty="0" err="1">
                <a:latin typeface="Arial Narrow" pitchFamily="34" charset="0"/>
                <a:ea typeface="+mj-ea"/>
                <a:cs typeface="+mj-cs"/>
              </a:rPr>
              <a:t>korban</a:t>
            </a:r>
            <a:r>
              <a:rPr lang="en-US" sz="2400" b="1" dirty="0">
                <a:latin typeface="Arial Narrow" pitchFamily="34" charset="0"/>
                <a:ea typeface="+mj-ea"/>
                <a:cs typeface="+mj-cs"/>
              </a:rPr>
              <a:t> pd </a:t>
            </a:r>
            <a:r>
              <a:rPr lang="en-US" sz="2400" b="1" dirty="0" err="1">
                <a:latin typeface="Arial Narrow" pitchFamily="34" charset="0"/>
                <a:ea typeface="+mj-ea"/>
                <a:cs typeface="+mj-cs"/>
              </a:rPr>
              <a:t>rumah</a:t>
            </a:r>
            <a:r>
              <a:rPr lang="en-US" sz="2400" b="1" dirty="0">
                <a:latin typeface="Arial Narrow" pitchFamily="34" charset="0"/>
                <a:ea typeface="+mj-ea"/>
                <a:cs typeface="+mj-cs"/>
              </a:rPr>
              <a:t> </a:t>
            </a:r>
            <a:r>
              <a:rPr lang="en-US" sz="2400" b="1" dirty="0" err="1">
                <a:latin typeface="Arial Narrow" pitchFamily="34" charset="0"/>
                <a:ea typeface="+mj-ea"/>
                <a:cs typeface="+mj-cs"/>
              </a:rPr>
              <a:t>perlind</a:t>
            </a:r>
            <a:r>
              <a:rPr lang="en-US" sz="2400" b="1" dirty="0">
                <a:latin typeface="Arial Narrow" pitchFamily="34" charset="0"/>
                <a:ea typeface="+mj-ea"/>
                <a:cs typeface="+mj-cs"/>
              </a:rPr>
              <a:t>. </a:t>
            </a:r>
            <a:r>
              <a:rPr lang="en-US" sz="2400" b="1" dirty="0" err="1">
                <a:latin typeface="Arial Narrow" pitchFamily="34" charset="0"/>
                <a:ea typeface="+mj-ea"/>
                <a:cs typeface="+mj-cs"/>
              </a:rPr>
              <a:t>Depsos</a:t>
            </a:r>
            <a:r>
              <a:rPr lang="en-US" sz="2400" b="1" dirty="0">
                <a:latin typeface="Arial Narrow" pitchFamily="34" charset="0"/>
                <a:ea typeface="+mj-ea"/>
                <a:cs typeface="+mj-cs"/>
              </a:rPr>
              <a:t> /</a:t>
            </a:r>
            <a:r>
              <a:rPr lang="en-US" sz="2400" b="1" dirty="0" err="1">
                <a:latin typeface="Arial Narrow" pitchFamily="34" charset="0"/>
                <a:ea typeface="+mj-ea"/>
                <a:cs typeface="+mj-cs"/>
              </a:rPr>
              <a:t>pihak</a:t>
            </a:r>
            <a:r>
              <a:rPr lang="en-US" sz="2400" b="1" dirty="0">
                <a:latin typeface="Arial Narrow" pitchFamily="34" charset="0"/>
                <a:ea typeface="+mj-ea"/>
                <a:cs typeface="+mj-cs"/>
              </a:rPr>
              <a:t> lain </a:t>
            </a:r>
            <a:r>
              <a:rPr lang="en-US" sz="2400" b="1" dirty="0" err="1">
                <a:latin typeface="Arial Narrow" pitchFamily="34" charset="0"/>
                <a:ea typeface="+mj-ea"/>
                <a:cs typeface="+mj-cs"/>
              </a:rPr>
              <a:t>yg</a:t>
            </a:r>
            <a:r>
              <a:rPr lang="en-US" sz="2400" b="1" dirty="0">
                <a:latin typeface="Arial Narrow" pitchFamily="34" charset="0"/>
                <a:ea typeface="+mj-ea"/>
                <a:cs typeface="+mj-cs"/>
              </a:rPr>
              <a:t> </a:t>
            </a:r>
            <a:r>
              <a:rPr lang="en-US" sz="2400" b="1" dirty="0" err="1">
                <a:latin typeface="Arial Narrow" pitchFamily="34" charset="0"/>
                <a:ea typeface="+mj-ea"/>
                <a:cs typeface="+mj-cs"/>
              </a:rPr>
              <a:t>dpt</a:t>
            </a:r>
            <a:r>
              <a:rPr lang="en-US" sz="2400" b="1" dirty="0">
                <a:latin typeface="Arial Narrow" pitchFamily="34" charset="0"/>
                <a:ea typeface="+mj-ea"/>
                <a:cs typeface="+mj-cs"/>
              </a:rPr>
              <a:t> </a:t>
            </a:r>
            <a:r>
              <a:rPr lang="en-US" sz="2400" b="1" dirty="0" err="1">
                <a:latin typeface="Arial Narrow" pitchFamily="34" charset="0"/>
                <a:ea typeface="+mj-ea"/>
                <a:cs typeface="+mj-cs"/>
              </a:rPr>
              <a:t>berikan</a:t>
            </a:r>
            <a:r>
              <a:rPr lang="en-US" sz="2400" b="1" dirty="0">
                <a:latin typeface="Arial Narrow" pitchFamily="34" charset="0"/>
                <a:ea typeface="+mj-ea"/>
                <a:cs typeface="+mj-cs"/>
              </a:rPr>
              <a:t> Lind. &amp; Yan </a:t>
            </a:r>
            <a:r>
              <a:rPr lang="en-US" sz="2400" b="1" dirty="0" err="1">
                <a:latin typeface="Arial Narrow" pitchFamily="34" charset="0"/>
                <a:ea typeface="+mj-ea"/>
                <a:cs typeface="+mj-cs"/>
              </a:rPr>
              <a:t>kpd</a:t>
            </a:r>
            <a:r>
              <a:rPr lang="en-US" sz="2400" b="1" dirty="0">
                <a:latin typeface="Arial Narrow" pitchFamily="34" charset="0"/>
                <a:ea typeface="+mj-ea"/>
                <a:cs typeface="+mj-cs"/>
              </a:rPr>
              <a:t> </a:t>
            </a:r>
            <a:r>
              <a:rPr lang="en-US" sz="2400" b="1" dirty="0" err="1">
                <a:latin typeface="Arial Narrow" pitchFamily="34" charset="0"/>
                <a:ea typeface="+mj-ea"/>
                <a:cs typeface="+mj-cs"/>
              </a:rPr>
              <a:t>korban</a:t>
            </a:r>
            <a:r>
              <a:rPr lang="en-US" sz="2400" b="1" dirty="0">
                <a:latin typeface="Arial Narrow" pitchFamily="34" charset="0"/>
                <a:ea typeface="+mj-ea"/>
                <a:cs typeface="+mj-cs"/>
              </a:rPr>
              <a:t> </a:t>
            </a:r>
            <a:r>
              <a:rPr lang="en-US" sz="2400" b="1" dirty="0" err="1">
                <a:latin typeface="Arial Narrow" pitchFamily="34" charset="0"/>
                <a:ea typeface="+mj-ea"/>
                <a:cs typeface="+mj-cs"/>
              </a:rPr>
              <a:t>jk</a:t>
            </a:r>
            <a:r>
              <a:rPr lang="en-US" sz="2400" b="1" dirty="0">
                <a:latin typeface="Arial Narrow" pitchFamily="34" charset="0"/>
                <a:ea typeface="+mj-ea"/>
                <a:cs typeface="+mj-cs"/>
              </a:rPr>
              <a:t> </a:t>
            </a:r>
            <a:r>
              <a:rPr lang="en-US" sz="2400" b="1" dirty="0" err="1">
                <a:latin typeface="Arial Narrow" pitchFamily="34" charset="0"/>
                <a:ea typeface="+mj-ea"/>
                <a:cs typeface="+mj-cs"/>
              </a:rPr>
              <a:t>korban</a:t>
            </a:r>
            <a:r>
              <a:rPr lang="en-US" sz="2400" b="1" dirty="0">
                <a:latin typeface="Arial Narrow" pitchFamily="34" charset="0"/>
                <a:ea typeface="+mj-ea"/>
                <a:cs typeface="+mj-cs"/>
              </a:rPr>
              <a:t>  </a:t>
            </a:r>
            <a:r>
              <a:rPr lang="en-US" sz="2400" b="1" dirty="0" err="1">
                <a:latin typeface="Arial Narrow" pitchFamily="34" charset="0"/>
                <a:ea typeface="+mj-ea"/>
                <a:cs typeface="+mj-cs"/>
              </a:rPr>
              <a:t>diperlukan</a:t>
            </a:r>
            <a:r>
              <a:rPr lang="en-US" sz="2400" b="1" dirty="0">
                <a:latin typeface="Arial Narrow" pitchFamily="34" charset="0"/>
                <a:ea typeface="+mj-ea"/>
                <a:cs typeface="+mj-cs"/>
              </a:rPr>
              <a:t> </a:t>
            </a:r>
            <a:r>
              <a:rPr lang="en-US" sz="2400" b="1" dirty="0" err="1">
                <a:latin typeface="Arial Narrow" pitchFamily="34" charset="0"/>
                <a:ea typeface="+mj-ea"/>
                <a:cs typeface="+mj-cs"/>
              </a:rPr>
              <a:t>kehadirannya</a:t>
            </a:r>
            <a:r>
              <a:rPr lang="en-US" sz="2400" b="1" dirty="0">
                <a:latin typeface="Arial Narrow" pitchFamily="34" charset="0"/>
                <a:ea typeface="+mj-ea"/>
                <a:cs typeface="+mj-cs"/>
              </a:rPr>
              <a:t> </a:t>
            </a:r>
            <a:r>
              <a:rPr lang="en-US" sz="2400" b="1" dirty="0" err="1">
                <a:latin typeface="Arial Narrow" pitchFamily="34" charset="0"/>
                <a:ea typeface="+mj-ea"/>
                <a:cs typeface="+mj-cs"/>
              </a:rPr>
              <a:t>di</a:t>
            </a:r>
            <a:r>
              <a:rPr lang="en-US" sz="2400" b="1" dirty="0">
                <a:latin typeface="Arial Narrow" pitchFamily="34" charset="0"/>
                <a:ea typeface="+mj-ea"/>
                <a:cs typeface="+mj-cs"/>
              </a:rPr>
              <a:t> </a:t>
            </a:r>
            <a:r>
              <a:rPr lang="en-US" sz="2400" b="1" dirty="0" err="1">
                <a:latin typeface="Arial Narrow" pitchFamily="34" charset="0"/>
                <a:ea typeface="+mj-ea"/>
                <a:cs typeface="+mj-cs"/>
              </a:rPr>
              <a:t>pengadilan</a:t>
            </a:r>
            <a:r>
              <a:rPr lang="en-US" sz="2400" b="1" dirty="0">
                <a:latin typeface="Arial Narrow" pitchFamily="34" charset="0"/>
                <a:ea typeface="+mj-ea"/>
                <a:cs typeface="+mj-cs"/>
              </a:rPr>
              <a:t>;</a:t>
            </a:r>
          </a:p>
          <a:p>
            <a:pPr marL="465138" indent="-465138" algn="just">
              <a:spcBef>
                <a:spcPct val="0"/>
              </a:spcBef>
              <a:buFont typeface="Wingdings" pitchFamily="2" charset="2"/>
              <a:buChar char="ü"/>
            </a:pPr>
            <a:r>
              <a:rPr lang="en-US" sz="2400" b="1" dirty="0" err="1">
                <a:solidFill>
                  <a:schemeClr val="tx1"/>
                </a:solidFill>
                <a:latin typeface="Arial Narrow" pitchFamily="34" charset="0"/>
                <a:ea typeface="+mj-ea"/>
                <a:cs typeface="+mj-cs"/>
              </a:rPr>
              <a:t>Koord</a:t>
            </a:r>
            <a:r>
              <a:rPr lang="en-US" sz="2400" b="1" dirty="0">
                <a:solidFill>
                  <a:schemeClr val="tx1"/>
                </a:solidFill>
                <a:latin typeface="Arial Narrow" pitchFamily="34" charset="0"/>
                <a:ea typeface="+mj-ea"/>
                <a:cs typeface="+mj-cs"/>
              </a:rPr>
              <a:t>. dg </a:t>
            </a:r>
            <a:r>
              <a:rPr lang="en-US" sz="2400" b="1" dirty="0" err="1">
                <a:solidFill>
                  <a:schemeClr val="tx1"/>
                </a:solidFill>
                <a:latin typeface="Arial Narrow" pitchFamily="34" charset="0"/>
                <a:ea typeface="+mj-ea"/>
                <a:cs typeface="+mj-cs"/>
              </a:rPr>
              <a:t>instansi</a:t>
            </a:r>
            <a:r>
              <a:rPr lang="en-US" sz="2400" b="1" dirty="0">
                <a:solidFill>
                  <a:schemeClr val="tx1"/>
                </a:solidFill>
                <a:latin typeface="Arial Narrow" pitchFamily="34" charset="0"/>
                <a:ea typeface="+mj-ea"/>
                <a:cs typeface="+mj-cs"/>
              </a:rPr>
              <a:t> &amp; LSM </a:t>
            </a:r>
            <a:r>
              <a:rPr lang="en-US" sz="2400" b="1" dirty="0" err="1">
                <a:solidFill>
                  <a:schemeClr val="tx1"/>
                </a:solidFill>
                <a:latin typeface="Arial Narrow" pitchFamily="34" charset="0"/>
                <a:ea typeface="+mj-ea"/>
                <a:cs typeface="+mj-cs"/>
              </a:rPr>
              <a:t>peduli</a:t>
            </a:r>
            <a:r>
              <a:rPr lang="en-US" sz="2400" b="1" dirty="0">
                <a:solidFill>
                  <a:schemeClr val="tx1"/>
                </a:solidFill>
                <a:latin typeface="Arial Narrow" pitchFamily="34" charset="0"/>
                <a:ea typeface="+mj-ea"/>
                <a:cs typeface="+mj-cs"/>
              </a:rPr>
              <a:t>  </a:t>
            </a:r>
            <a:r>
              <a:rPr lang="en-US" sz="2400" b="1" dirty="0" err="1">
                <a:solidFill>
                  <a:schemeClr val="tx1"/>
                </a:solidFill>
                <a:latin typeface="Arial Narrow" pitchFamily="34" charset="0"/>
                <a:ea typeface="+mj-ea"/>
                <a:cs typeface="+mj-cs"/>
              </a:rPr>
              <a:t>thd</a:t>
            </a:r>
            <a:r>
              <a:rPr lang="en-US" sz="2400" b="1" dirty="0">
                <a:solidFill>
                  <a:schemeClr val="tx1"/>
                </a:solidFill>
                <a:latin typeface="Arial Narrow" pitchFamily="34" charset="0"/>
                <a:ea typeface="+mj-ea"/>
                <a:cs typeface="+mj-cs"/>
              </a:rPr>
              <a:t> Pr. &amp; </a:t>
            </a:r>
            <a:r>
              <a:rPr lang="en-US" sz="2400" b="1" dirty="0" err="1">
                <a:solidFill>
                  <a:schemeClr val="tx1"/>
                </a:solidFill>
                <a:latin typeface="Arial Narrow" pitchFamily="34" charset="0"/>
                <a:ea typeface="+mj-ea"/>
                <a:cs typeface="+mj-cs"/>
              </a:rPr>
              <a:t>anak</a:t>
            </a:r>
            <a:r>
              <a:rPr lang="en-US" sz="2400" b="1" dirty="0">
                <a:solidFill>
                  <a:schemeClr val="tx1"/>
                </a:solidFill>
                <a:latin typeface="Arial Narrow" pitchFamily="34" charset="0"/>
                <a:ea typeface="+mj-ea"/>
                <a:cs typeface="+mj-cs"/>
              </a:rPr>
              <a:t> </a:t>
            </a:r>
            <a:r>
              <a:rPr lang="en-US" sz="2400" b="1" dirty="0" err="1">
                <a:solidFill>
                  <a:schemeClr val="tx1"/>
                </a:solidFill>
                <a:latin typeface="Arial Narrow" pitchFamily="34" charset="0"/>
                <a:ea typeface="+mj-ea"/>
                <a:cs typeface="+mj-cs"/>
              </a:rPr>
              <a:t>korban</a:t>
            </a:r>
            <a:r>
              <a:rPr lang="en-US" sz="2400" b="1" dirty="0">
                <a:solidFill>
                  <a:schemeClr val="tx1"/>
                </a:solidFill>
                <a:latin typeface="Arial Narrow" pitchFamily="34" charset="0"/>
                <a:ea typeface="+mj-ea"/>
                <a:cs typeface="+mj-cs"/>
              </a:rPr>
              <a:t> TP pd </a:t>
            </a:r>
            <a:r>
              <a:rPr lang="en-US" sz="2400" b="1" dirty="0" err="1">
                <a:solidFill>
                  <a:schemeClr val="tx1"/>
                </a:solidFill>
                <a:latin typeface="Arial Narrow" pitchFamily="34" charset="0"/>
                <a:ea typeface="+mj-ea"/>
                <a:cs typeface="+mj-cs"/>
              </a:rPr>
              <a:t>sidang</a:t>
            </a:r>
            <a:r>
              <a:rPr lang="en-US" sz="2400" b="1" dirty="0">
                <a:solidFill>
                  <a:schemeClr val="tx1"/>
                </a:solidFill>
                <a:latin typeface="Arial Narrow" pitchFamily="34" charset="0"/>
                <a:ea typeface="+mj-ea"/>
                <a:cs typeface="+mj-cs"/>
              </a:rPr>
              <a:t>  </a:t>
            </a:r>
            <a:r>
              <a:rPr lang="en-US" sz="2400" b="1" dirty="0" err="1">
                <a:solidFill>
                  <a:schemeClr val="tx1"/>
                </a:solidFill>
                <a:latin typeface="Arial Narrow" pitchFamily="34" charset="0"/>
                <a:ea typeface="+mj-ea"/>
                <a:cs typeface="+mj-cs"/>
              </a:rPr>
              <a:t>pengadilan</a:t>
            </a:r>
            <a:r>
              <a:rPr lang="en-US" sz="2400" b="1" dirty="0">
                <a:solidFill>
                  <a:schemeClr val="tx1"/>
                </a:solidFill>
                <a:latin typeface="Arial Narrow" pitchFamily="34" charset="0"/>
                <a:ea typeface="+mj-ea"/>
                <a:cs typeface="+mj-cs"/>
              </a:rPr>
              <a:t>, agar </a:t>
            </a:r>
            <a:r>
              <a:rPr lang="en-US" sz="2400" b="1" dirty="0" err="1">
                <a:solidFill>
                  <a:schemeClr val="tx1"/>
                </a:solidFill>
                <a:latin typeface="Arial Narrow" pitchFamily="34" charset="0"/>
                <a:ea typeface="+mj-ea"/>
                <a:cs typeface="+mj-cs"/>
              </a:rPr>
              <a:t>proses</a:t>
            </a:r>
            <a:r>
              <a:rPr lang="en-US" sz="2400" b="1" dirty="0">
                <a:solidFill>
                  <a:schemeClr val="tx1"/>
                </a:solidFill>
                <a:latin typeface="Arial Narrow" pitchFamily="34" charset="0"/>
                <a:ea typeface="+mj-ea"/>
                <a:cs typeface="+mj-cs"/>
              </a:rPr>
              <a:t> </a:t>
            </a:r>
            <a:r>
              <a:rPr lang="en-US" sz="2400" b="1" dirty="0" err="1">
                <a:solidFill>
                  <a:schemeClr val="tx1"/>
                </a:solidFill>
                <a:latin typeface="Arial Narrow" pitchFamily="34" charset="0"/>
                <a:ea typeface="+mj-ea"/>
                <a:cs typeface="+mj-cs"/>
              </a:rPr>
              <a:t>peradilan</a:t>
            </a:r>
            <a:r>
              <a:rPr lang="en-US" sz="2400" b="1" dirty="0">
                <a:solidFill>
                  <a:schemeClr val="tx1"/>
                </a:solidFill>
                <a:latin typeface="Arial Narrow" pitchFamily="34" charset="0"/>
                <a:ea typeface="+mj-ea"/>
                <a:cs typeface="+mj-cs"/>
              </a:rPr>
              <a:t> &amp;  </a:t>
            </a:r>
            <a:r>
              <a:rPr lang="en-US" sz="2400" b="1" dirty="0" err="1">
                <a:solidFill>
                  <a:schemeClr val="tx1"/>
                </a:solidFill>
                <a:latin typeface="Arial Narrow" pitchFamily="34" charset="0"/>
                <a:ea typeface="+mj-ea"/>
                <a:cs typeface="+mj-cs"/>
              </a:rPr>
              <a:t>putusannya</a:t>
            </a:r>
            <a:r>
              <a:rPr lang="en-US" sz="2400" b="1" dirty="0">
                <a:solidFill>
                  <a:schemeClr val="tx1"/>
                </a:solidFill>
                <a:latin typeface="Arial Narrow" pitchFamily="34" charset="0"/>
                <a:ea typeface="+mj-ea"/>
                <a:cs typeface="+mj-cs"/>
              </a:rPr>
              <a:t>  benar-2 </a:t>
            </a:r>
            <a:r>
              <a:rPr lang="en-US" sz="2400" b="1" dirty="0" err="1">
                <a:solidFill>
                  <a:schemeClr val="tx1"/>
                </a:solidFill>
                <a:latin typeface="Arial Narrow" pitchFamily="34" charset="0"/>
                <a:ea typeface="+mj-ea"/>
                <a:cs typeface="+mj-cs"/>
              </a:rPr>
              <a:t>penuhi</a:t>
            </a:r>
            <a:r>
              <a:rPr lang="en-US" sz="2400" b="1" dirty="0">
                <a:solidFill>
                  <a:schemeClr val="tx1"/>
                </a:solidFill>
                <a:latin typeface="Arial Narrow" pitchFamily="34" charset="0"/>
                <a:ea typeface="+mj-ea"/>
                <a:cs typeface="+mj-cs"/>
              </a:rPr>
              <a:t> rasa </a:t>
            </a:r>
            <a:r>
              <a:rPr lang="en-US" sz="2400" b="1" dirty="0" err="1">
                <a:solidFill>
                  <a:schemeClr val="tx1"/>
                </a:solidFill>
                <a:latin typeface="Arial Narrow" pitchFamily="34" charset="0"/>
                <a:ea typeface="+mj-ea"/>
                <a:cs typeface="+mj-cs"/>
              </a:rPr>
              <a:t>keadilan</a:t>
            </a:r>
            <a:r>
              <a:rPr lang="en-US" sz="2400" b="1" dirty="0">
                <a:solidFill>
                  <a:schemeClr val="tx1"/>
                </a:solidFill>
                <a:latin typeface="Arial Narrow" pitchFamily="34" charset="0"/>
                <a:ea typeface="+mj-ea"/>
                <a:cs typeface="+mj-cs"/>
              </a:rPr>
              <a:t> </a:t>
            </a:r>
          </a:p>
        </p:txBody>
      </p:sp>
    </p:spTree>
    <p:extLst>
      <p:ext uri="{BB962C8B-B14F-4D97-AF65-F5344CB8AC3E}">
        <p14:creationId xmlns:p14="http://schemas.microsoft.com/office/powerpoint/2010/main" xmlns="" val="332239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0" y="0"/>
            <a:ext cx="12192000" cy="6858000"/>
          </a:xfrm>
          <a:prstGeom prst="rect">
            <a:avLst/>
          </a:prstGeom>
          <a:noFill/>
          <a:ln w="57150" cmpd="thinThick">
            <a:solidFill>
              <a:schemeClr val="tx1"/>
            </a:solidFill>
            <a:miter lim="800000"/>
            <a:headEnd/>
            <a:tailEnd/>
          </a:ln>
          <a:effectLst/>
        </p:spPr>
        <p:txBody>
          <a:bodyPr wrap="none" anchor="ctr"/>
          <a:lstStyle/>
          <a:p>
            <a:endParaRPr lang="en-US"/>
          </a:p>
        </p:txBody>
      </p:sp>
      <p:sp>
        <p:nvSpPr>
          <p:cNvPr id="6148" name="WordArt 4"/>
          <p:cNvSpPr>
            <a:spLocks noChangeArrowheads="1" noChangeShapeType="1" noTextEdit="1"/>
          </p:cNvSpPr>
          <p:nvPr/>
        </p:nvSpPr>
        <p:spPr bwMode="auto">
          <a:xfrm>
            <a:off x="281354" y="304800"/>
            <a:ext cx="4407877" cy="609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66"/>
                </a:solidFill>
                <a:latin typeface="Arial Black"/>
              </a:rPr>
              <a:t>ROSEDUR HTCK</a:t>
            </a:r>
          </a:p>
          <a:p>
            <a:pPr algn="ctr"/>
            <a:r>
              <a:rPr lang="en-US" sz="3600" kern="10">
                <a:ln w="9525">
                  <a:solidFill>
                    <a:srgbClr val="000000"/>
                  </a:solidFill>
                  <a:round/>
                  <a:headEnd/>
                  <a:tailEnd/>
                </a:ln>
                <a:solidFill>
                  <a:srgbClr val="FF0066"/>
                </a:solidFill>
                <a:latin typeface="Arial Black"/>
              </a:rPr>
              <a:t>KHUSUS BAGI UNIT PPA</a:t>
            </a:r>
          </a:p>
        </p:txBody>
      </p:sp>
      <p:sp>
        <p:nvSpPr>
          <p:cNvPr id="6149" name="Rectangle 5"/>
          <p:cNvSpPr>
            <a:spLocks noChangeArrowheads="1"/>
          </p:cNvSpPr>
          <p:nvPr/>
        </p:nvSpPr>
        <p:spPr bwMode="auto">
          <a:xfrm>
            <a:off x="187569" y="1066800"/>
            <a:ext cx="11723077" cy="5638800"/>
          </a:xfrm>
          <a:prstGeom prst="rect">
            <a:avLst/>
          </a:prstGeom>
          <a:noFill/>
          <a:ln w="9525">
            <a:noFill/>
            <a:miter lim="800000"/>
            <a:headEnd/>
            <a:tailEnd/>
          </a:ln>
          <a:effectLst/>
        </p:spPr>
        <p:txBody>
          <a:bodyPr/>
          <a:lstStyle/>
          <a:p>
            <a:pPr marL="400050" indent="-400050">
              <a:buFontTx/>
              <a:buAutoNum type="arabicPeriod"/>
            </a:pPr>
            <a:r>
              <a:rPr lang="en-US" sz="1600" b="0"/>
              <a:t>Penerimaan lap/aduan dari masyarakat dlm masalah perempuan dan anak korban kekerasan di kantor Polisi, akan dilayani oleh Polwan Yanmas yang diperbantukan pada PPA atau Polwan Serse awak PPA yang melaksanakan fungsi Yanmas, untuk dibuatkan Laporan Polisi (LP).</a:t>
            </a:r>
          </a:p>
          <a:p>
            <a:pPr marL="400050" indent="-400050">
              <a:buFontTx/>
              <a:buAutoNum type="arabicPeriod"/>
            </a:pPr>
            <a:r>
              <a:rPr lang="en-US" sz="1600" b="0"/>
              <a:t>Terhadap kasus yang tidak memenuhi unsur pidana dpt dilakukan upaya bantuan melalui “konseling” atau kerjasama dgn fungsi lain dilingkungan Polri (Dokkes, Psikologi, Bintal) instansi terkait dan mitra kerja / LSM.</a:t>
            </a:r>
          </a:p>
          <a:p>
            <a:pPr marL="400050" indent="-400050">
              <a:buFontTx/>
              <a:buAutoNum type="arabicPeriod"/>
            </a:pPr>
            <a:r>
              <a:rPr lang="en-US" sz="1600" b="0"/>
              <a:t>Bila kasus yg ditangani memenuhi unsur-unsur pidana maka untuk penyelesaiannya akan digunakan jalur tugas serse sesuai KUHP.</a:t>
            </a:r>
          </a:p>
          <a:p>
            <a:pPr marL="400050" indent="-400050">
              <a:buFontTx/>
              <a:buAutoNum type="arabicPeriod"/>
            </a:pPr>
            <a:r>
              <a:rPr lang="en-US" sz="1600" b="0"/>
              <a:t>Mengingat bahwa awak PPA bisa terdiri dari pengemban fungsi Serse &amp; Yanmas maka diperlukan koord yg harmonis/terpadu antara pembina kedua fungsi tsb dlm rangka memaksimalkan kinerja PPA.</a:t>
            </a:r>
          </a:p>
          <a:p>
            <a:pPr marL="400050" indent="-400050">
              <a:buFontTx/>
              <a:buAutoNum type="arabicPeriod"/>
            </a:pPr>
            <a:r>
              <a:rPr lang="en-US" sz="1600" b="0"/>
              <a:t>Apabila jarak Polsek-Polsek masih terjangkau, maka semua kasus kekerasan seksual penanganannya ditarik dari Polsek ke PPA Polres.</a:t>
            </a:r>
          </a:p>
          <a:p>
            <a:pPr marL="400050" indent="-400050">
              <a:buFontTx/>
              <a:buAutoNum type="arabicPeriod"/>
            </a:pPr>
            <a:r>
              <a:rPr lang="en-US" sz="1600" b="0"/>
              <a:t>Dalam hal diperlukan HTCK lintas sektoral dengan instansi / LSM diluar Polri (jaringan kerjasama) tetap berpedoman kpd HTCK yg berlaku dilingkungan Polri.</a:t>
            </a:r>
          </a:p>
          <a:p>
            <a:pPr marL="400050" indent="-400050">
              <a:buFontTx/>
              <a:buAutoNum type="arabicPeriod"/>
            </a:pPr>
            <a:r>
              <a:rPr lang="en-US" sz="1600" b="0"/>
              <a:t>Apabila korban memerlukan perlindungan (rumah aman) dan pendamping lebih lanjut, PPA dapat bekerjasama dengan mitra kerja/LSM/organisasi lain yang memiliki fasilitas bantuan sesuai dengan kebutuhan korban.</a:t>
            </a:r>
          </a:p>
          <a:p>
            <a:pPr marL="400050" indent="-400050">
              <a:buFontTx/>
              <a:buAutoNum type="arabicPeriod"/>
            </a:pPr>
            <a:r>
              <a:rPr lang="en-US" sz="1600" b="0"/>
              <a:t>Hubungan kerja antara PPA dengan Derap Warapsari bersifat informal, Derap Warapsari berperan sebagai motivator dlm mengoptimalkan kinerja Polri, khususnya dalam penanganan kasus kekerasan terhadap perempuan dan anak.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257908" y="2300288"/>
            <a:ext cx="11723077" cy="3886200"/>
          </a:xfrm>
          <a:prstGeom prst="rect">
            <a:avLst/>
          </a:prstGeom>
          <a:noFill/>
          <a:ln w="9525">
            <a:solidFill>
              <a:schemeClr val="tx1"/>
            </a:solidFill>
            <a:miter lim="800000"/>
            <a:headEnd/>
            <a:tailEnd/>
          </a:ln>
          <a:effectLst/>
        </p:spPr>
        <p:txBody>
          <a:bodyPr/>
          <a:lstStyle/>
          <a:p>
            <a:pPr marL="400050" indent="-400050">
              <a:buFont typeface="Wingdings" pitchFamily="2" charset="2"/>
              <a:buNone/>
            </a:pPr>
            <a:endParaRPr lang="en-US" sz="2000" b="0">
              <a:solidFill>
                <a:schemeClr val="accent2"/>
              </a:solidFill>
            </a:endParaRPr>
          </a:p>
          <a:p>
            <a:pPr marL="400050" indent="-400050">
              <a:buFont typeface="Wingdings" pitchFamily="2" charset="2"/>
              <a:buChar char="Ø"/>
            </a:pPr>
            <a:r>
              <a:rPr lang="en-US" sz="2400">
                <a:solidFill>
                  <a:schemeClr val="accent2"/>
                </a:solidFill>
              </a:rPr>
              <a:t>Yang utama, sangat dibutuhkan oleh korban adalah bicara, dan dia membutuhkan anda untuk mendengarkannya, untuk menerimanya dan membantunya merubah suasana perasaan sebagai akibat dari apa yang terjadi padanya.</a:t>
            </a:r>
          </a:p>
          <a:p>
            <a:pPr marL="400050" indent="-400050">
              <a:buFont typeface="Wingdings" pitchFamily="2" charset="2"/>
              <a:buNone/>
            </a:pPr>
            <a:endParaRPr lang="en-US" sz="2400">
              <a:solidFill>
                <a:schemeClr val="accent2"/>
              </a:solidFill>
            </a:endParaRPr>
          </a:p>
          <a:p>
            <a:pPr marL="400050" indent="-400050">
              <a:buFont typeface="Wingdings" pitchFamily="2" charset="2"/>
              <a:buChar char="Ø"/>
            </a:pPr>
            <a:r>
              <a:rPr lang="en-US" sz="2400">
                <a:solidFill>
                  <a:schemeClr val="accent2"/>
                </a:solidFill>
              </a:rPr>
              <a:t>Segera setelah kejadian tidak banyak cerita yang dapat diperoleh karena korban masih dalam keadaan shock.</a:t>
            </a:r>
          </a:p>
          <a:p>
            <a:pPr marL="400050" indent="-400050"/>
            <a:endParaRPr lang="en-US" sz="2400">
              <a:solidFill>
                <a:schemeClr val="accent2"/>
              </a:solidFill>
            </a:endParaRPr>
          </a:p>
        </p:txBody>
      </p:sp>
      <p:sp>
        <p:nvSpPr>
          <p:cNvPr id="7172" name="Rectangle 4"/>
          <p:cNvSpPr>
            <a:spLocks noChangeArrowheads="1"/>
          </p:cNvSpPr>
          <p:nvPr/>
        </p:nvSpPr>
        <p:spPr bwMode="auto">
          <a:xfrm>
            <a:off x="0" y="0"/>
            <a:ext cx="12192000" cy="6858000"/>
          </a:xfrm>
          <a:prstGeom prst="rect">
            <a:avLst/>
          </a:prstGeom>
          <a:noFill/>
          <a:ln w="57150" cmpd="thinThick">
            <a:solidFill>
              <a:schemeClr val="tx1"/>
            </a:solidFill>
            <a:miter lim="800000"/>
            <a:headEnd/>
            <a:tailEnd/>
          </a:ln>
          <a:effectLst/>
        </p:spPr>
        <p:txBody>
          <a:bodyPr wrap="none" anchor="ctr"/>
          <a:lstStyle/>
          <a:p>
            <a:endParaRPr lang="en-US"/>
          </a:p>
        </p:txBody>
      </p:sp>
      <p:sp>
        <p:nvSpPr>
          <p:cNvPr id="7173" name="Rectangle 5"/>
          <p:cNvSpPr>
            <a:spLocks noChangeArrowheads="1"/>
          </p:cNvSpPr>
          <p:nvPr/>
        </p:nvSpPr>
        <p:spPr bwMode="auto">
          <a:xfrm>
            <a:off x="281354" y="457200"/>
            <a:ext cx="11066585" cy="1295400"/>
          </a:xfrm>
          <a:prstGeom prst="rect">
            <a:avLst/>
          </a:prstGeom>
          <a:noFill/>
          <a:ln w="9525">
            <a:noFill/>
            <a:miter lim="800000"/>
            <a:headEnd/>
            <a:tailEnd/>
          </a:ln>
          <a:effectLst/>
        </p:spPr>
        <p:txBody>
          <a:bodyPr/>
          <a:lstStyle/>
          <a:p>
            <a:pPr marL="609600" indent="-609600"/>
            <a:r>
              <a:rPr lang="en-US" sz="3000">
                <a:solidFill>
                  <a:srgbClr val="FF0066"/>
                </a:solidFill>
              </a:rPr>
              <a:t>YANG PERLU DIPERHATIKAN POLWAN</a:t>
            </a:r>
          </a:p>
          <a:p>
            <a:pPr marL="609600" indent="-609600"/>
            <a:r>
              <a:rPr lang="en-US" sz="3000">
                <a:solidFill>
                  <a:srgbClr val="FF0066"/>
                </a:solidFill>
              </a:rPr>
              <a:t>SELAKU PEMERIKSA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656492" y="381000"/>
            <a:ext cx="5533292" cy="762000"/>
          </a:xfrm>
          <a:prstGeom prst="rect">
            <a:avLst/>
          </a:prstGeom>
        </p:spPr>
        <p:txBody>
          <a:bodyPr wrap="none" fromWordArt="1">
            <a:prstTxWarp prst="textPlain">
              <a:avLst>
                <a:gd name="adj" fmla="val 50000"/>
              </a:avLst>
            </a:prstTxWarp>
          </a:bodyPr>
          <a:lstStyle/>
          <a:p>
            <a:pPr algn="ctr"/>
            <a:r>
              <a:rPr lang="en-US" sz="3600" kern="10">
                <a:ln w="9525">
                  <a:solidFill>
                    <a:srgbClr val="0000CC"/>
                  </a:solidFill>
                  <a:round/>
                  <a:headEnd/>
                  <a:tailEnd/>
                </a:ln>
                <a:solidFill>
                  <a:srgbClr val="FF0066"/>
                </a:solidFill>
                <a:latin typeface="Arial Black"/>
              </a:rPr>
              <a:t>CATATAN PENTING !</a:t>
            </a:r>
          </a:p>
        </p:txBody>
      </p:sp>
      <p:sp>
        <p:nvSpPr>
          <p:cNvPr id="9219" name="Rectangle 3"/>
          <p:cNvSpPr>
            <a:spLocks noChangeArrowheads="1"/>
          </p:cNvSpPr>
          <p:nvPr/>
        </p:nvSpPr>
        <p:spPr bwMode="auto">
          <a:xfrm>
            <a:off x="3657600" y="1371600"/>
            <a:ext cx="8065477" cy="5334000"/>
          </a:xfrm>
          <a:prstGeom prst="rect">
            <a:avLst/>
          </a:prstGeom>
          <a:noFill/>
          <a:ln w="9525">
            <a:noFill/>
            <a:miter lim="800000"/>
            <a:headEnd/>
            <a:tailEnd/>
          </a:ln>
          <a:effectLst/>
        </p:spPr>
        <p:txBody>
          <a:bodyPr/>
          <a:lstStyle/>
          <a:p>
            <a:pPr marL="400050" indent="-400050">
              <a:buFontTx/>
              <a:buAutoNum type="arabicPeriod"/>
            </a:pPr>
            <a:r>
              <a:rPr lang="en-US" sz="2200" b="0"/>
              <a:t>Berikan penjelasan secara hati-hati pada korban apa yang akan dilakukan pada pemeriksaan.</a:t>
            </a:r>
          </a:p>
          <a:p>
            <a:pPr marL="400050" indent="-400050">
              <a:buFontTx/>
              <a:buAutoNum type="arabicPeriod"/>
            </a:pPr>
            <a:r>
              <a:rPr lang="en-US" sz="2200" b="0"/>
              <a:t>Berikan kesempatan pada korban untuk meresapi apa kepentingan pemeriksaan yang akan dilakukan dan korban diminta untuk mengisi formulir consent (pernyataan kesediaan).</a:t>
            </a:r>
          </a:p>
          <a:p>
            <a:pPr marL="400050" indent="-400050">
              <a:buFontTx/>
              <a:buAutoNum type="arabicPeriod"/>
            </a:pPr>
            <a:r>
              <a:rPr lang="en-US" sz="2200" b="0"/>
              <a:t>Pernyataan-pernyataan yang menyangkut masalah proses harap ditanyakan tidak langsung pada persoalan, jadi menggunakan bahasa yang diplomatis dan tidak menyinggung perasaan.</a:t>
            </a:r>
          </a:p>
          <a:p>
            <a:pPr marL="400050" indent="-400050">
              <a:buFontTx/>
              <a:buAutoNum type="arabicPeriod"/>
            </a:pPr>
            <a:r>
              <a:rPr lang="en-US" sz="2200" b="0"/>
              <a:t>Pemeriksaan fisik sebaiknya dilakukan oleh dokter wanita.</a:t>
            </a:r>
          </a:p>
        </p:txBody>
      </p:sp>
      <p:sp>
        <p:nvSpPr>
          <p:cNvPr id="9220" name="Rectangle 4"/>
          <p:cNvSpPr>
            <a:spLocks noChangeArrowheads="1"/>
          </p:cNvSpPr>
          <p:nvPr/>
        </p:nvSpPr>
        <p:spPr bwMode="auto">
          <a:xfrm>
            <a:off x="0" y="0"/>
            <a:ext cx="12192000" cy="6858000"/>
          </a:xfrm>
          <a:prstGeom prst="rect">
            <a:avLst/>
          </a:prstGeom>
          <a:noFill/>
          <a:ln w="57150" cmpd="thinThick">
            <a:solidFill>
              <a:schemeClr val="tx1"/>
            </a:solidFill>
            <a:miter lim="800000"/>
            <a:headEnd/>
            <a:tailEnd/>
          </a:ln>
          <a:effec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12192000" cy="6858000"/>
          </a:xfrm>
          <a:prstGeom prst="rect">
            <a:avLst/>
          </a:prstGeom>
          <a:noFill/>
          <a:ln w="57150" cmpd="thinThick">
            <a:solidFill>
              <a:schemeClr val="tx1"/>
            </a:solidFill>
            <a:miter lim="800000"/>
            <a:headEnd/>
            <a:tailEnd/>
          </a:ln>
          <a:effectLst/>
        </p:spPr>
        <p:txBody>
          <a:bodyPr wrap="none" anchor="ctr"/>
          <a:lstStyle/>
          <a:p>
            <a:endParaRPr lang="en-US"/>
          </a:p>
        </p:txBody>
      </p:sp>
      <p:sp>
        <p:nvSpPr>
          <p:cNvPr id="13315" name="Rectangle 3"/>
          <p:cNvSpPr>
            <a:spLocks noChangeArrowheads="1"/>
          </p:cNvSpPr>
          <p:nvPr/>
        </p:nvSpPr>
        <p:spPr bwMode="auto">
          <a:xfrm>
            <a:off x="187569" y="152400"/>
            <a:ext cx="11066585" cy="914400"/>
          </a:xfrm>
          <a:prstGeom prst="rect">
            <a:avLst/>
          </a:prstGeom>
          <a:noFill/>
          <a:ln w="9525">
            <a:noFill/>
            <a:miter lim="800000"/>
            <a:headEnd/>
            <a:tailEnd/>
          </a:ln>
          <a:effectLst/>
        </p:spPr>
        <p:txBody>
          <a:bodyPr/>
          <a:lstStyle/>
          <a:p>
            <a:pPr marL="1588" indent="12700"/>
            <a:r>
              <a:rPr lang="en-US" sz="2000">
                <a:solidFill>
                  <a:srgbClr val="FF0066"/>
                </a:solidFill>
              </a:rPr>
              <a:t>BEBERAPA PRINSIP KHUSUS DPT MEMBANTU PEMERIKSA</a:t>
            </a:r>
          </a:p>
          <a:p>
            <a:pPr marL="1588" indent="12700"/>
            <a:r>
              <a:rPr lang="en-US" sz="2000">
                <a:solidFill>
                  <a:srgbClr val="FF0066"/>
                </a:solidFill>
              </a:rPr>
              <a:t>DLM MENGHADAPI KORBAN PERKOSAAN</a:t>
            </a:r>
          </a:p>
        </p:txBody>
      </p:sp>
      <p:sp>
        <p:nvSpPr>
          <p:cNvPr id="13316" name="Rectangle 4"/>
          <p:cNvSpPr>
            <a:spLocks noChangeArrowheads="1"/>
          </p:cNvSpPr>
          <p:nvPr/>
        </p:nvSpPr>
        <p:spPr bwMode="auto">
          <a:xfrm>
            <a:off x="257908" y="1219200"/>
            <a:ext cx="11723077" cy="4967288"/>
          </a:xfrm>
          <a:prstGeom prst="rect">
            <a:avLst/>
          </a:prstGeom>
          <a:noFill/>
          <a:ln w="9525">
            <a:noFill/>
            <a:miter lim="800000"/>
            <a:headEnd/>
            <a:tailEnd/>
          </a:ln>
          <a:effectLst/>
        </p:spPr>
        <p:txBody>
          <a:bodyPr/>
          <a:lstStyle/>
          <a:p>
            <a:pPr marL="457200" indent="-457200">
              <a:buFont typeface="Wingdings" pitchFamily="2" charset="2"/>
              <a:buAutoNum type="arabicPeriod"/>
            </a:pPr>
            <a:r>
              <a:rPr lang="en-US" sz="2000">
                <a:solidFill>
                  <a:schemeClr val="accent2"/>
                </a:solidFill>
              </a:rPr>
              <a:t>Anda hrs dpt mengendalikan diri sendiri sblm membantu org lain.</a:t>
            </a:r>
          </a:p>
          <a:p>
            <a:pPr marL="457200" indent="-457200">
              <a:buFont typeface="Wingdings" pitchFamily="2" charset="2"/>
              <a:buAutoNum type="arabicPeriod"/>
            </a:pPr>
            <a:r>
              <a:rPr lang="en-US" sz="2000">
                <a:solidFill>
                  <a:schemeClr val="accent2"/>
                </a:solidFill>
              </a:rPr>
              <a:t>Beritahu krbn bhw anda siap utk membantu, tetapi sadari keterbatasan anda sendiri, hindari janji – janji muluk.</a:t>
            </a:r>
          </a:p>
          <a:p>
            <a:pPr marL="457200" indent="-457200">
              <a:buFont typeface="Wingdings" pitchFamily="2" charset="2"/>
              <a:buAutoNum type="arabicPeriod"/>
            </a:pPr>
            <a:r>
              <a:rPr lang="en-US" sz="2000">
                <a:solidFill>
                  <a:schemeClr val="accent2"/>
                </a:solidFill>
              </a:rPr>
              <a:t>Berikan gambaran yg realitas ttg tahapan pemeriksaan yg harus ia lalui dan apa yg ia alami dlm pemeriksaan tsb,setidaknya rasa malu dan sungkan dapat dihilangkan, sehingga pemeriksaan dpt berjalan lancar.</a:t>
            </a:r>
          </a:p>
          <a:p>
            <a:pPr marL="457200" indent="-457200">
              <a:buFont typeface="Wingdings" pitchFamily="2" charset="2"/>
              <a:buAutoNum type="arabicPeriod"/>
            </a:pPr>
            <a:r>
              <a:rPr lang="en-US" sz="2000">
                <a:solidFill>
                  <a:schemeClr val="accent2"/>
                </a:solidFill>
              </a:rPr>
              <a:t>Komunikasi dapat berjalan dgn baik.</a:t>
            </a:r>
          </a:p>
          <a:p>
            <a:pPr marL="457200" indent="-457200">
              <a:buFont typeface="Wingdings" pitchFamily="2" charset="2"/>
              <a:buAutoNum type="arabicPeriod"/>
            </a:pPr>
            <a:r>
              <a:rPr lang="en-US" sz="2000">
                <a:solidFill>
                  <a:schemeClr val="accent2"/>
                </a:solidFill>
              </a:rPr>
              <a:t>Komunikasi antara krbn &amp; Polwan ( Pemeriksa) akan lebih mudah terjalin sebab proses terciptanya empati ( Kemampuan untuk dpt menghayati &amp; merasakan apa yg dirasakan org lain ) lebih mudah terbentuk.</a:t>
            </a:r>
          </a:p>
          <a:p>
            <a:pPr marL="457200" indent="-457200">
              <a:buFont typeface="Wingdings" pitchFamily="2" charset="2"/>
              <a:buAutoNum type="arabicPeriod"/>
            </a:pPr>
            <a:r>
              <a:rPr lang="en-US" sz="2000">
                <a:solidFill>
                  <a:schemeClr val="accent2"/>
                </a:solidFill>
              </a:rPr>
              <a:t>Dengan demikian maka akan lebih cepat timbul kepercayaan korban thdp pemeriksaan &amp; diharapkan akan terjalin komunikasi &amp; kerjasama yang baik dalam proses pemeriksaan tsb.</a:t>
            </a:r>
          </a:p>
          <a:p>
            <a:pPr marL="457200" indent="-457200">
              <a:buFont typeface="Wingdings" pitchFamily="2" charset="2"/>
              <a:buAutoNum type="arabicPeriod"/>
            </a:pPr>
            <a:r>
              <a:rPr lang="en-US" sz="2000">
                <a:solidFill>
                  <a:schemeClr val="accent2"/>
                </a:solidFill>
              </a:rPr>
              <a:t>Informasi yg di peroleh dapat maksimal.      </a:t>
            </a:r>
          </a:p>
        </p:txBody>
      </p:sp>
      <p:sp>
        <p:nvSpPr>
          <p:cNvPr id="13317" name="Line 5"/>
          <p:cNvSpPr>
            <a:spLocks noChangeShapeType="1"/>
          </p:cNvSpPr>
          <p:nvPr/>
        </p:nvSpPr>
        <p:spPr bwMode="auto">
          <a:xfrm>
            <a:off x="281354" y="914400"/>
            <a:ext cx="11254154" cy="0"/>
          </a:xfrm>
          <a:prstGeom prst="line">
            <a:avLst/>
          </a:prstGeom>
          <a:noFill/>
          <a:ln w="28575">
            <a:solidFill>
              <a:srgbClr val="CC6600"/>
            </a:solidFill>
            <a:round/>
            <a:headEnd/>
            <a:tailEnd/>
          </a:ln>
          <a:effec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2458"/>
          </a:xfrm>
        </p:spPr>
        <p:txBody>
          <a:bodyPr/>
          <a:lstStyle/>
          <a:p>
            <a:r>
              <a:rPr lang="id-ID" dirty="0" smtClean="0"/>
              <a:t>Tahap penerimaan laporan :</a:t>
            </a:r>
            <a:endParaRPr lang="id-ID" dirty="0"/>
          </a:p>
        </p:txBody>
      </p:sp>
      <p:sp>
        <p:nvSpPr>
          <p:cNvPr id="3" name="Content Placeholder 2"/>
          <p:cNvSpPr>
            <a:spLocks noGrp="1"/>
          </p:cNvSpPr>
          <p:nvPr>
            <p:ph idx="1"/>
          </p:nvPr>
        </p:nvSpPr>
        <p:spPr>
          <a:xfrm>
            <a:off x="940158" y="1326524"/>
            <a:ext cx="10413642" cy="4850439"/>
          </a:xfrm>
        </p:spPr>
        <p:txBody>
          <a:bodyPr>
            <a:noAutofit/>
          </a:bodyPr>
          <a:lstStyle/>
          <a:p>
            <a:pPr marL="552450" indent="-552450" algn="just">
              <a:buNone/>
            </a:pPr>
            <a:r>
              <a:rPr lang="id-ID" sz="2100" b="1" dirty="0" smtClean="0">
                <a:solidFill>
                  <a:schemeClr val="tx2"/>
                </a:solidFill>
              </a:rPr>
              <a:t>a.    </a:t>
            </a:r>
            <a:r>
              <a:rPr lang="en-US" sz="2100" b="1" dirty="0" smtClean="0">
                <a:solidFill>
                  <a:schemeClr val="tx2"/>
                </a:solidFill>
              </a:rPr>
              <a:t>KORBAN DITERIMA</a:t>
            </a:r>
            <a:r>
              <a:rPr lang="en-US" sz="2100" b="1" dirty="0" smtClean="0"/>
              <a:t> </a:t>
            </a:r>
            <a:r>
              <a:rPr lang="en-US" sz="2100" b="1" dirty="0" smtClean="0">
                <a:solidFill>
                  <a:schemeClr val="tx2"/>
                </a:solidFill>
              </a:rPr>
              <a:t>OLEH PERSONEL PPA</a:t>
            </a:r>
          </a:p>
          <a:p>
            <a:pPr marL="552450" indent="-552450" algn="just">
              <a:buNone/>
            </a:pPr>
            <a:endParaRPr lang="en-US" sz="2100" b="1" dirty="0" smtClean="0">
              <a:solidFill>
                <a:schemeClr val="tx2"/>
              </a:solidFill>
            </a:endParaRPr>
          </a:p>
          <a:p>
            <a:pPr marL="552450" indent="-552450" algn="just">
              <a:buNone/>
            </a:pPr>
            <a:r>
              <a:rPr lang="en-US" sz="2100" b="1" dirty="0" smtClean="0">
                <a:solidFill>
                  <a:schemeClr val="tx2"/>
                </a:solidFill>
              </a:rPr>
              <a:t>b.	PROSES PEMBUATAN LAP. POLISI DIDAHULUI DENGAN WAWANCARA &amp; PENGAMATAN</a:t>
            </a:r>
          </a:p>
          <a:p>
            <a:pPr marL="552450" indent="-552450" algn="just">
              <a:buNone/>
            </a:pPr>
            <a:endParaRPr lang="en-US" sz="2100" b="1" dirty="0" smtClean="0">
              <a:solidFill>
                <a:schemeClr val="tx2"/>
              </a:solidFill>
            </a:endParaRPr>
          </a:p>
          <a:p>
            <a:pPr marL="552450" indent="-552450" algn="just">
              <a:buFont typeface="Wingdings 2" panose="05020102010507070707" pitchFamily="18" charset="2"/>
              <a:buAutoNum type="alphaLcPeriod" startAt="3"/>
            </a:pPr>
            <a:r>
              <a:rPr lang="en-US" sz="2100" b="1" dirty="0" smtClean="0">
                <a:solidFill>
                  <a:schemeClr val="tx2"/>
                </a:solidFill>
              </a:rPr>
              <a:t>APABILA SAKSI/KORBAN DALAM KONDISI TRAUMA/STRES, PENYIDIK MELAKUKAN PENYELAMATAN DENGAN MENGIRIM KE PPT  RS POLRI</a:t>
            </a:r>
          </a:p>
          <a:p>
            <a:pPr marL="552450" indent="-552450" algn="just">
              <a:buFont typeface="Wingdings 2" panose="05020102010507070707" pitchFamily="18" charset="2"/>
              <a:buAutoNum type="alphaLcPeriod" startAt="3"/>
            </a:pPr>
            <a:endParaRPr lang="en-US" sz="2100" b="1" dirty="0" smtClean="0">
              <a:solidFill>
                <a:schemeClr val="tx2"/>
              </a:solidFill>
            </a:endParaRPr>
          </a:p>
          <a:p>
            <a:pPr marL="552450" indent="-552450" algn="just">
              <a:buFont typeface="Wingdings 2" panose="05020102010507070707" pitchFamily="18" charset="2"/>
              <a:buAutoNum type="alphaLcPeriod" startAt="3"/>
            </a:pPr>
            <a:r>
              <a:rPr lang="en-US" sz="2100" b="1" dirty="0" smtClean="0">
                <a:solidFill>
                  <a:schemeClr val="tx2"/>
                </a:solidFill>
              </a:rPr>
              <a:t>DALAM HAL SAKSI &amp; ATAU</a:t>
            </a:r>
            <a:r>
              <a:rPr lang="en-US" sz="2100" b="1" dirty="0" smtClean="0"/>
              <a:t> </a:t>
            </a:r>
            <a:r>
              <a:rPr lang="en-US" sz="2100" b="1" dirty="0" smtClean="0">
                <a:solidFill>
                  <a:schemeClr val="tx2"/>
                </a:solidFill>
              </a:rPr>
              <a:t>KORBAN MEMERLUKAN ISTIRAHAT PETUGAS MENGANTAR KE RUANG ISTIRAHAT/RUMAH AMAN/SHELTER</a:t>
            </a:r>
            <a:endParaRPr lang="en-US" sz="2100" b="1" dirty="0" smtClean="0"/>
          </a:p>
          <a:p>
            <a:pPr marL="552450" indent="-552450" algn="just">
              <a:buFont typeface="Wingdings" panose="05000000000000000000" pitchFamily="2" charset="2"/>
              <a:buAutoNum type="alphaLcPeriod" startAt="5"/>
            </a:pPr>
            <a:endParaRPr lang="en-US" sz="2100" b="1" dirty="0" smtClean="0">
              <a:solidFill>
                <a:schemeClr val="tx2"/>
              </a:solidFill>
            </a:endParaRPr>
          </a:p>
          <a:p>
            <a:pPr marL="552450" indent="-552450" algn="just">
              <a:buNone/>
            </a:pPr>
            <a:r>
              <a:rPr lang="en-US" sz="2100" b="1" dirty="0" smtClean="0">
                <a:solidFill>
                  <a:schemeClr val="tx2"/>
                </a:solidFill>
              </a:rPr>
              <a:t>e.	APABILA KORBAN DALAM KONDISI SEHAT &amp; BAIK PENYIDIK DAPAT MELAKSANAKAN WAWANCARA GUNA PEMBUATAN LAP. POLISI</a:t>
            </a:r>
          </a:p>
          <a:p>
            <a:endParaRPr lang="id-ID" sz="2100" dirty="0"/>
          </a:p>
        </p:txBody>
      </p:sp>
    </p:spTree>
    <p:extLst>
      <p:ext uri="{BB962C8B-B14F-4D97-AF65-F5344CB8AC3E}">
        <p14:creationId xmlns:p14="http://schemas.microsoft.com/office/powerpoint/2010/main" xmlns="" val="34195542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7607"/>
          </a:xfrm>
        </p:spPr>
        <p:txBody>
          <a:bodyPr>
            <a:normAutofit/>
          </a:bodyPr>
          <a:lstStyle/>
          <a:p>
            <a:r>
              <a:rPr lang="id-ID" sz="1800" dirty="0" smtClean="0"/>
              <a:t>Lanjutan...</a:t>
            </a:r>
            <a:endParaRPr lang="id-ID" sz="1800" dirty="0"/>
          </a:p>
        </p:txBody>
      </p:sp>
      <p:sp>
        <p:nvSpPr>
          <p:cNvPr id="3" name="Content Placeholder 2"/>
          <p:cNvSpPr>
            <a:spLocks noGrp="1"/>
          </p:cNvSpPr>
          <p:nvPr>
            <p:ph idx="1"/>
          </p:nvPr>
        </p:nvSpPr>
        <p:spPr>
          <a:xfrm>
            <a:off x="1030310" y="1171977"/>
            <a:ext cx="9852338" cy="5004986"/>
          </a:xfrm>
        </p:spPr>
        <p:txBody>
          <a:bodyPr>
            <a:noAutofit/>
          </a:bodyPr>
          <a:lstStyle/>
          <a:p>
            <a:pPr marL="552450" indent="-552450" algn="just">
              <a:buNone/>
            </a:pPr>
            <a:r>
              <a:rPr lang="id-ID" sz="2200" b="1" dirty="0" smtClean="0">
                <a:solidFill>
                  <a:schemeClr val="tx2"/>
                </a:solidFill>
              </a:rPr>
              <a:t>f.     </a:t>
            </a:r>
            <a:r>
              <a:rPr lang="en-US" sz="2200" b="1" dirty="0" smtClean="0">
                <a:solidFill>
                  <a:schemeClr val="tx2"/>
                </a:solidFill>
              </a:rPr>
              <a:t>PEMBUATAN LAP. POLISI OLEH PETUGAS UPPA </a:t>
            </a:r>
          </a:p>
          <a:p>
            <a:pPr marL="552450" indent="-552450" algn="just">
              <a:buNone/>
            </a:pPr>
            <a:endParaRPr lang="en-US" sz="2200" b="1" dirty="0" smtClean="0">
              <a:solidFill>
                <a:schemeClr val="tx2"/>
              </a:solidFill>
            </a:endParaRPr>
          </a:p>
          <a:p>
            <a:pPr marL="552450" indent="-552450" algn="just">
              <a:buNone/>
            </a:pPr>
            <a:r>
              <a:rPr lang="en-US" sz="2200" b="1" dirty="0" smtClean="0">
                <a:solidFill>
                  <a:schemeClr val="tx2"/>
                </a:solidFill>
              </a:rPr>
              <a:t>g.	REGISTER PENOMORAN LAP. POLISI KE SPK</a:t>
            </a:r>
          </a:p>
          <a:p>
            <a:pPr marL="552450" indent="-552450" algn="just">
              <a:buFont typeface="Wingdings" panose="05000000000000000000" pitchFamily="2" charset="2"/>
              <a:buAutoNum type="alphaLcPeriod" startAt="5"/>
            </a:pPr>
            <a:endParaRPr lang="en-US" sz="2200" b="1" dirty="0" smtClean="0">
              <a:solidFill>
                <a:schemeClr val="tx2"/>
              </a:solidFill>
            </a:endParaRPr>
          </a:p>
          <a:p>
            <a:pPr marL="552450" indent="-552450" algn="just">
              <a:buFont typeface="Wingdings 2" panose="05020102010507070707" pitchFamily="18" charset="2"/>
              <a:buAutoNum type="alphaLcPeriod" startAt="8"/>
            </a:pPr>
            <a:r>
              <a:rPr lang="en-US" sz="2200" b="1" dirty="0" smtClean="0">
                <a:solidFill>
                  <a:schemeClr val="tx2"/>
                </a:solidFill>
              </a:rPr>
              <a:t>DALAM HAL SAKSI &amp; ATAU KORBAN PERLU DIRUJUK KE PPT/TEMPAT LAIN , PETUGAS WAJIB MENGANTARKAN KE TEMPAT  TUJUAN.</a:t>
            </a:r>
          </a:p>
          <a:p>
            <a:pPr marL="552450" indent="-552450" algn="just">
              <a:buFont typeface="Wingdings 2" panose="05020102010507070707" pitchFamily="18" charset="2"/>
              <a:buAutoNum type="alphaLcPeriod" startAt="8"/>
            </a:pPr>
            <a:endParaRPr lang="en-US" sz="2200" b="1" dirty="0" smtClean="0">
              <a:solidFill>
                <a:schemeClr val="tx2"/>
              </a:solidFill>
            </a:endParaRPr>
          </a:p>
          <a:p>
            <a:pPr marL="552450" indent="-552450" algn="just">
              <a:buFont typeface="Wingdings 2" panose="05020102010507070707" pitchFamily="18" charset="2"/>
              <a:buAutoNum type="alphaLcPeriod" startAt="8"/>
            </a:pPr>
            <a:r>
              <a:rPr lang="en-US" sz="2200" b="1" dirty="0" smtClean="0"/>
              <a:t>DALAM HAL SAKSI/KORBAN SELESAI DIBUATKAN LAP. POLISI &amp; PERLU VISUM MAKA PETUGAS MENGANTARKAN SAKSI &amp; ATAU KORBAN KE PPT.</a:t>
            </a:r>
          </a:p>
          <a:p>
            <a:pPr marL="552450" indent="-552450" algn="just">
              <a:buNone/>
            </a:pPr>
            <a:endParaRPr lang="en-US" sz="2200" b="1" dirty="0" smtClean="0"/>
          </a:p>
          <a:p>
            <a:pPr marL="552450" indent="-552450" algn="just">
              <a:buNone/>
            </a:pPr>
            <a:r>
              <a:rPr lang="en-US" sz="2200" b="1" dirty="0" smtClean="0"/>
              <a:t>j.	KASUS  YANG TIDAK MEMENUHI UNSUR PIDANA, DILAKUKAN UPAYA BANTUAN MELALUI KONSELING &amp; PENDEKATAN PSIKOLOGI.</a:t>
            </a:r>
          </a:p>
          <a:p>
            <a:endParaRPr lang="id-ID" sz="2200" dirty="0"/>
          </a:p>
        </p:txBody>
      </p:sp>
    </p:spTree>
    <p:extLst>
      <p:ext uri="{BB962C8B-B14F-4D97-AF65-F5344CB8AC3E}">
        <p14:creationId xmlns:p14="http://schemas.microsoft.com/office/powerpoint/2010/main" xmlns="" val="363107696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1318"/>
          </a:xfrm>
        </p:spPr>
        <p:txBody>
          <a:bodyPr>
            <a:normAutofit fontScale="90000"/>
          </a:bodyPr>
          <a:lstStyle/>
          <a:p>
            <a:r>
              <a:rPr lang="id-ID" dirty="0" smtClean="0"/>
              <a:t>Tahap penyidikan</a:t>
            </a:r>
            <a:br>
              <a:rPr lang="id-ID" dirty="0" smtClean="0"/>
            </a:br>
            <a:endParaRPr lang="id-ID" dirty="0"/>
          </a:p>
        </p:txBody>
      </p:sp>
      <p:sp>
        <p:nvSpPr>
          <p:cNvPr id="3" name="Content Placeholder 2"/>
          <p:cNvSpPr>
            <a:spLocks noGrp="1"/>
          </p:cNvSpPr>
          <p:nvPr>
            <p:ph idx="1"/>
          </p:nvPr>
        </p:nvSpPr>
        <p:spPr/>
        <p:txBody>
          <a:bodyPr>
            <a:noAutofit/>
          </a:bodyPr>
          <a:lstStyle/>
          <a:p>
            <a:pPr marL="552450" indent="-552450" algn="just">
              <a:lnSpc>
                <a:spcPct val="120000"/>
              </a:lnSpc>
              <a:buNone/>
            </a:pPr>
            <a:r>
              <a:rPr lang="id-ID" sz="2100" b="1" dirty="0" smtClean="0"/>
              <a:t>a.	</a:t>
            </a:r>
            <a:r>
              <a:rPr lang="en-US" sz="2100" b="1" dirty="0" smtClean="0"/>
              <a:t>PENYIDIK MEMBUAT SURAT PERMOHONAN PEMERIKSAAN KESEHATAN &amp; VISUM KEPADA RS.</a:t>
            </a:r>
          </a:p>
          <a:p>
            <a:pPr marL="552450" indent="-552450" algn="just">
              <a:lnSpc>
                <a:spcPct val="120000"/>
              </a:lnSpc>
              <a:buNone/>
            </a:pPr>
            <a:endParaRPr lang="en-US" sz="2100" b="1" dirty="0" smtClean="0"/>
          </a:p>
          <a:p>
            <a:pPr marL="552450" indent="-552450" algn="just">
              <a:lnSpc>
                <a:spcPct val="120000"/>
              </a:lnSpc>
              <a:buNone/>
            </a:pPr>
            <a:r>
              <a:rPr lang="en-US" sz="2100" b="1" dirty="0" smtClean="0"/>
              <a:t>b.	PENYIDIK MENYIAPKAN ADMINISTRASI PENYIDIKAN.</a:t>
            </a:r>
          </a:p>
          <a:p>
            <a:pPr marL="552450" indent="-552450" algn="just">
              <a:lnSpc>
                <a:spcPct val="120000"/>
              </a:lnSpc>
              <a:buNone/>
            </a:pPr>
            <a:endParaRPr lang="en-US" sz="2100" b="1" dirty="0" smtClean="0"/>
          </a:p>
          <a:p>
            <a:pPr marL="552450" indent="-552450" algn="just">
              <a:lnSpc>
                <a:spcPct val="120000"/>
              </a:lnSpc>
              <a:buNone/>
            </a:pPr>
            <a:r>
              <a:rPr lang="en-US" sz="2100" b="1" dirty="0" smtClean="0"/>
              <a:t>c.	APABILA KORBAN SIAP DIPERIKSA &amp; BERSEDIA MEMBERIKAN KETERANGAN TERKAIT DENGAN LAP POLISI YANG DILAPORKAN KORBAN, PENYIDIK DAPAT MELAKSANAKAN KEGIATAN MEMBUAT BAP TERHADAP KORBAN.</a:t>
            </a:r>
          </a:p>
          <a:p>
            <a:endParaRPr lang="id-ID" sz="2100" dirty="0"/>
          </a:p>
        </p:txBody>
      </p:sp>
    </p:spTree>
    <p:extLst>
      <p:ext uri="{BB962C8B-B14F-4D97-AF65-F5344CB8AC3E}">
        <p14:creationId xmlns:p14="http://schemas.microsoft.com/office/powerpoint/2010/main" xmlns="" val="39423421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670079"/>
            <a:ext cx="11071274" cy="739588"/>
          </a:xfrm>
        </p:spPr>
        <p:txBody>
          <a:bodyPr>
            <a:noAutofit/>
          </a:bodyPr>
          <a:lstStyle/>
          <a:p>
            <a:pPr algn="ctr"/>
            <a:r>
              <a:rPr lang="id-ID" sz="4900" b="1" dirty="0" smtClean="0">
                <a:solidFill>
                  <a:schemeClr val="accent6">
                    <a:lumMod val="50000"/>
                  </a:schemeClr>
                </a:solidFill>
              </a:rPr>
              <a:t>KASUS KEKERASAN PADA ANAK</a:t>
            </a:r>
            <a:endParaRPr lang="id-ID" sz="4900" b="1" dirty="0">
              <a:solidFill>
                <a:schemeClr val="accent6">
                  <a:lumMod val="50000"/>
                </a:schemeClr>
              </a:solidFill>
            </a:endParaRPr>
          </a:p>
        </p:txBody>
      </p:sp>
      <p:sp>
        <p:nvSpPr>
          <p:cNvPr id="3" name="Content Placeholder 2"/>
          <p:cNvSpPr>
            <a:spLocks noGrp="1"/>
          </p:cNvSpPr>
          <p:nvPr>
            <p:ph idx="1"/>
          </p:nvPr>
        </p:nvSpPr>
        <p:spPr>
          <a:xfrm>
            <a:off x="1222442" y="2062778"/>
            <a:ext cx="9601200" cy="3281083"/>
          </a:xfrm>
        </p:spPr>
        <p:txBody>
          <a:bodyPr>
            <a:noAutofit/>
          </a:bodyPr>
          <a:lstStyle/>
          <a:p>
            <a:pPr algn="just"/>
            <a:endParaRPr lang="id-ID" sz="3200" b="1" dirty="0"/>
          </a:p>
          <a:p>
            <a:pPr marL="0" indent="0" algn="just">
              <a:buNone/>
            </a:pPr>
            <a:endParaRPr lang="id-ID" sz="3200"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80828" y="1409667"/>
            <a:ext cx="4998667" cy="283665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80828" y="3987974"/>
            <a:ext cx="4991100" cy="2857500"/>
          </a:xfrm>
          <a:prstGeom prst="rect">
            <a:avLst/>
          </a:prstGeom>
        </p:spPr>
      </p:pic>
    </p:spTree>
    <p:extLst>
      <p:ext uri="{BB962C8B-B14F-4D97-AF65-F5344CB8AC3E}">
        <p14:creationId xmlns:p14="http://schemas.microsoft.com/office/powerpoint/2010/main" xmlns="" val="106252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43437"/>
          </a:xfrm>
        </p:spPr>
        <p:txBody>
          <a:bodyPr>
            <a:noAutofit/>
          </a:bodyPr>
          <a:lstStyle/>
          <a:p>
            <a:r>
              <a:rPr lang="id-ID" sz="1800" dirty="0" smtClean="0"/>
              <a:t>Lanjutan...</a:t>
            </a:r>
            <a:endParaRPr lang="id-ID" sz="1800" dirty="0"/>
          </a:p>
        </p:txBody>
      </p:sp>
      <p:sp>
        <p:nvSpPr>
          <p:cNvPr id="3" name="Content Placeholder 2"/>
          <p:cNvSpPr>
            <a:spLocks noGrp="1"/>
          </p:cNvSpPr>
          <p:nvPr>
            <p:ph idx="1"/>
          </p:nvPr>
        </p:nvSpPr>
        <p:spPr>
          <a:xfrm>
            <a:off x="1056068" y="1558344"/>
            <a:ext cx="7856112" cy="3697406"/>
          </a:xfrm>
        </p:spPr>
        <p:txBody>
          <a:bodyPr>
            <a:noAutofit/>
          </a:bodyPr>
          <a:lstStyle/>
          <a:p>
            <a:pPr marL="609600" indent="-609600" algn="just">
              <a:lnSpc>
                <a:spcPct val="120000"/>
              </a:lnSpc>
              <a:buNone/>
            </a:pPr>
            <a:r>
              <a:rPr lang="id-ID" sz="1700" b="1" dirty="0" smtClean="0"/>
              <a:t>d.     </a:t>
            </a:r>
            <a:r>
              <a:rPr lang="en-US" sz="1700" b="1" dirty="0" smtClean="0"/>
              <a:t>APABILA KASUS YANG DILAPORKAN KORBAN MELIBATKAN SATU KORBAN &amp; SATU TERSANGKA, MAKA LAP POLISI TERSEBUT DAPAT DITINDAK LANJUTI OLEH SEORANG PENYIDIK SAJA.</a:t>
            </a:r>
          </a:p>
          <a:p>
            <a:pPr marL="609600" indent="-609600" algn="just">
              <a:lnSpc>
                <a:spcPct val="120000"/>
              </a:lnSpc>
              <a:buNone/>
            </a:pPr>
            <a:endParaRPr lang="en-US" sz="1700" b="1" dirty="0" smtClean="0"/>
          </a:p>
          <a:p>
            <a:pPr marL="609600" indent="-609600" algn="just">
              <a:lnSpc>
                <a:spcPct val="120000"/>
              </a:lnSpc>
              <a:buNone/>
            </a:pPr>
            <a:r>
              <a:rPr lang="en-US" sz="1700" b="1" dirty="0" smtClean="0"/>
              <a:t>e.	APABILA KASUS YANG DILAPORKAN KORBAN MELIBATKAN BANYAK KORBAN, TERSANGKA, KURUN WAKTU, BARANG BUKTI MAUPUN TEMPAT KEJADIAN MAKA TUGAS PENYIDIKAN DILAKSANAKAN DALAM BENTUK TIM.</a:t>
            </a:r>
          </a:p>
          <a:p>
            <a:pPr marL="609600" indent="-609600" algn="just">
              <a:lnSpc>
                <a:spcPct val="120000"/>
              </a:lnSpc>
              <a:buNone/>
            </a:pPr>
            <a:endParaRPr lang="en-US" sz="1700" b="1" dirty="0" smtClean="0"/>
          </a:p>
          <a:p>
            <a:pPr marL="609600" indent="-609600" algn="just">
              <a:lnSpc>
                <a:spcPct val="120000"/>
              </a:lnSpc>
              <a:buNone/>
            </a:pPr>
            <a:r>
              <a:rPr lang="en-US" sz="1700" b="1" dirty="0" smtClean="0"/>
              <a:t>f.	APABILA SAKSI KORBAN BERASAL DARI LUAR KOTA MAKA UNTUK KEPENTINGAN PENYIDIKAN KORBAN DAPAT DITITIPKAN DI RUMAH AMAN/SHELTER MILIK DEPSOS ATAU PIHAK LAIN YANG DAPAT MEMBERIKAN PERLINDUNGAN &amp; PELAYANAN HINGGA KORBAN SIAP DIPULANGKAN KE DAERAH ASALNYA. </a:t>
            </a:r>
          </a:p>
          <a:p>
            <a:endParaRPr lang="id-ID" sz="1700" dirty="0"/>
          </a:p>
        </p:txBody>
      </p:sp>
    </p:spTree>
    <p:extLst>
      <p:ext uri="{BB962C8B-B14F-4D97-AF65-F5344CB8AC3E}">
        <p14:creationId xmlns:p14="http://schemas.microsoft.com/office/powerpoint/2010/main" xmlns="" val="2545997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0507"/>
            <a:ext cx="8596668" cy="935865"/>
          </a:xfrm>
        </p:spPr>
        <p:txBody>
          <a:bodyPr/>
          <a:lstStyle/>
          <a:p>
            <a:r>
              <a:rPr lang="id-ID" dirty="0" smtClean="0"/>
              <a:t>Tahap akhir penyidikan</a:t>
            </a:r>
            <a:endParaRPr lang="id-ID" dirty="0"/>
          </a:p>
        </p:txBody>
      </p:sp>
      <p:sp>
        <p:nvSpPr>
          <p:cNvPr id="3" name="Content Placeholder 2"/>
          <p:cNvSpPr>
            <a:spLocks noGrp="1"/>
          </p:cNvSpPr>
          <p:nvPr>
            <p:ph idx="1"/>
          </p:nvPr>
        </p:nvSpPr>
        <p:spPr>
          <a:xfrm>
            <a:off x="991673" y="1352283"/>
            <a:ext cx="7830355" cy="4237148"/>
          </a:xfrm>
        </p:spPr>
        <p:txBody>
          <a:bodyPr>
            <a:noAutofit/>
          </a:bodyPr>
          <a:lstStyle/>
          <a:p>
            <a:pPr marL="533400" indent="-533400" algn="just">
              <a:spcBef>
                <a:spcPct val="50000"/>
              </a:spcBef>
              <a:buFont typeface="+mj-lt"/>
              <a:buAutoNum type="arabicPeriod"/>
              <a:defRPr/>
            </a:pPr>
            <a:r>
              <a:rPr lang="en-US" sz="2000" b="1" dirty="0"/>
              <a:t>MENYELENGGARAKAN GELAR PERKARA</a:t>
            </a:r>
          </a:p>
          <a:p>
            <a:pPr marL="533400" indent="-533400" algn="just">
              <a:spcBef>
                <a:spcPct val="50000"/>
              </a:spcBef>
              <a:buFont typeface="+mj-lt"/>
              <a:buAutoNum type="arabicPeriod"/>
              <a:defRPr/>
            </a:pPr>
            <a:endParaRPr lang="en-US" sz="2000" b="1" dirty="0"/>
          </a:p>
          <a:p>
            <a:pPr marL="533400" indent="-533400" algn="just">
              <a:spcBef>
                <a:spcPct val="50000"/>
              </a:spcBef>
              <a:buFont typeface="+mj-lt"/>
              <a:buAutoNum type="arabicPeriod"/>
              <a:defRPr/>
            </a:pPr>
            <a:r>
              <a:rPr lang="en-US" sz="2000" b="1" dirty="0" smtClean="0"/>
              <a:t>PENELITIAN </a:t>
            </a:r>
            <a:r>
              <a:rPr lang="en-US" sz="2000" b="1" dirty="0"/>
              <a:t>TERHADAP BERKAS PERKARA YANG AKAN DIKIRIM KE KEJAKSA PENUNTUT UMUM (JPU)</a:t>
            </a:r>
          </a:p>
          <a:p>
            <a:pPr marL="533400" indent="-533400" algn="just">
              <a:spcBef>
                <a:spcPct val="50000"/>
              </a:spcBef>
              <a:buFont typeface="+mj-lt"/>
              <a:buAutoNum type="arabicPeriod"/>
              <a:defRPr/>
            </a:pPr>
            <a:endParaRPr lang="en-US" sz="2000" b="1" dirty="0"/>
          </a:p>
          <a:p>
            <a:pPr marL="533400" indent="-533400" algn="just">
              <a:buClr>
                <a:schemeClr val="tx1"/>
              </a:buClr>
              <a:buFont typeface="+mj-lt"/>
              <a:buAutoNum type="arabicPeriod"/>
              <a:defRPr/>
            </a:pPr>
            <a:r>
              <a:rPr lang="en-US" sz="2000" b="1" dirty="0"/>
              <a:t>MENITIPKAN KORBAN PADA RUMAH PERLINDUNGAN DEPSOS RI ATAU PIHAK LAIN YANG DAPAT MEMBERIKAN PERLINDUNGAN &amp; PELAYANAN KEPADA KORBAN.</a:t>
            </a:r>
          </a:p>
          <a:p>
            <a:pPr marL="533400" indent="-533400" algn="just">
              <a:buClr>
                <a:schemeClr val="tx1"/>
              </a:buClr>
              <a:buFont typeface="+mj-lt"/>
              <a:buAutoNum type="arabicPeriod"/>
              <a:defRPr/>
            </a:pPr>
            <a:endParaRPr lang="en-US" sz="2000" b="1" dirty="0"/>
          </a:p>
          <a:p>
            <a:pPr marL="533400" indent="-533400" algn="just">
              <a:buClr>
                <a:schemeClr val="tx1"/>
              </a:buClr>
              <a:buFont typeface="+mj-lt"/>
              <a:buAutoNum type="arabicPeriod"/>
              <a:defRPr/>
            </a:pPr>
            <a:r>
              <a:rPr lang="en-US" sz="2000" b="1" dirty="0" smtClean="0"/>
              <a:t>MELAKUKAN </a:t>
            </a:r>
            <a:r>
              <a:rPr lang="en-US" sz="2000" b="1" dirty="0"/>
              <a:t>KOORDINASI DENGAN INSTANSI &amp; LSM YANG PEDULI TERHADAP PEREMPUAN &amp; ANAK KORBAN TINDAK PIDANA PADA SIDANG PENGADILAN, AGAR PROSES PENGADILAN &amp; PUTUSAN BENAR2 MEMENUHI RASA KEADILAN.</a:t>
            </a:r>
          </a:p>
          <a:p>
            <a:pPr marL="0" indent="0">
              <a:buNone/>
            </a:pPr>
            <a:endParaRPr lang="id-ID" sz="2000" dirty="0"/>
          </a:p>
        </p:txBody>
      </p:sp>
    </p:spTree>
    <p:extLst>
      <p:ext uri="{BB962C8B-B14F-4D97-AF65-F5344CB8AC3E}">
        <p14:creationId xmlns:p14="http://schemas.microsoft.com/office/powerpoint/2010/main" xmlns="" val="3045969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738" y="425003"/>
            <a:ext cx="5692462" cy="669702"/>
          </a:xfrm>
        </p:spPr>
        <p:txBody>
          <a:bodyPr>
            <a:normAutofit/>
          </a:bodyPr>
          <a:lstStyle/>
          <a:p>
            <a:r>
              <a:rPr lang="id-ID" sz="3600" dirty="0" smtClean="0"/>
              <a:t>Hambatan bagi Penyidik :</a:t>
            </a:r>
            <a:endParaRPr lang="id-ID" sz="3600" dirty="0"/>
          </a:p>
        </p:txBody>
      </p:sp>
      <p:sp>
        <p:nvSpPr>
          <p:cNvPr id="3" name="Content Placeholder 2"/>
          <p:cNvSpPr>
            <a:spLocks noGrp="1"/>
          </p:cNvSpPr>
          <p:nvPr>
            <p:ph idx="1"/>
          </p:nvPr>
        </p:nvSpPr>
        <p:spPr>
          <a:xfrm>
            <a:off x="888642" y="1297590"/>
            <a:ext cx="10465158" cy="4948663"/>
          </a:xfrm>
        </p:spPr>
        <p:txBody>
          <a:bodyPr>
            <a:normAutofit/>
          </a:bodyPr>
          <a:lstStyle/>
          <a:p>
            <a:pPr marL="0" indent="0">
              <a:buNone/>
            </a:pPr>
            <a:r>
              <a:rPr lang="id-ID" dirty="0" smtClean="0"/>
              <a:t>a. Faktor Internal</a:t>
            </a:r>
          </a:p>
          <a:p>
            <a:r>
              <a:rPr lang="id-ID" dirty="0" smtClean="0"/>
              <a:t>Belum semua Polres mempunyai RPK yang memadai </a:t>
            </a:r>
          </a:p>
          <a:p>
            <a:r>
              <a:rPr lang="id-ID" dirty="0" smtClean="0"/>
              <a:t>SDM yang menguasai dan pernah mengikuti Pelatihan PPA masih sangat minim</a:t>
            </a:r>
          </a:p>
          <a:p>
            <a:r>
              <a:rPr lang="id-ID" dirty="0" smtClean="0"/>
              <a:t>Terbatasnya anggaran Penyidikan</a:t>
            </a:r>
          </a:p>
          <a:p>
            <a:r>
              <a:rPr lang="id-ID" dirty="0" smtClean="0"/>
              <a:t>Mutasi jabatan dalam lingkup tugas Polri</a:t>
            </a:r>
          </a:p>
          <a:p>
            <a:r>
              <a:rPr lang="id-ID" dirty="0" smtClean="0"/>
              <a:t>Sikap mental anggota dalam tugas PPA</a:t>
            </a:r>
          </a:p>
          <a:p>
            <a:pPr marL="0" indent="0">
              <a:buNone/>
            </a:pPr>
            <a:r>
              <a:rPr lang="id-ID" dirty="0" smtClean="0"/>
              <a:t>b. Faktor Eksternal</a:t>
            </a:r>
          </a:p>
          <a:p>
            <a:r>
              <a:rPr lang="id-ID" dirty="0" smtClean="0"/>
              <a:t>Pola pikir masyarakat yang patriatik pada beberapa daerah di Indonesia</a:t>
            </a:r>
          </a:p>
          <a:p>
            <a:r>
              <a:rPr lang="id-ID" dirty="0" smtClean="0"/>
              <a:t>Ketergantungan ekonomi pada suami sehingga ragu untuk melaporkan</a:t>
            </a:r>
          </a:p>
          <a:p>
            <a:r>
              <a:rPr lang="id-ID" dirty="0" smtClean="0"/>
              <a:t>Konsep harga diri yang salah</a:t>
            </a:r>
          </a:p>
          <a:p>
            <a:r>
              <a:rPr lang="id-ID" dirty="0" smtClean="0"/>
              <a:t>Kekerasan dalam rumah tangga yang dilakukan suami terhadap istri atau sebaliknya merupakan “delik aduan” </a:t>
            </a:r>
            <a:endParaRPr lang="id-ID" dirty="0"/>
          </a:p>
          <a:p>
            <a:pPr marL="0" indent="0">
              <a:buNone/>
            </a:pPr>
            <a:endParaRPr lang="id-ID" dirty="0" smtClean="0"/>
          </a:p>
          <a:p>
            <a:pPr marL="0" indent="0">
              <a:buNone/>
            </a:pPr>
            <a:endParaRPr lang="id-ID" dirty="0" smtClean="0"/>
          </a:p>
          <a:p>
            <a:endParaRPr lang="id-ID" dirty="0"/>
          </a:p>
        </p:txBody>
      </p:sp>
    </p:spTree>
    <p:extLst>
      <p:ext uri="{BB962C8B-B14F-4D97-AF65-F5344CB8AC3E}">
        <p14:creationId xmlns:p14="http://schemas.microsoft.com/office/powerpoint/2010/main" xmlns="" val="38917737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down)">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2800" dirty="0" smtClean="0"/>
              <a:t>Bentuk kejahatan kekerasan terhadap perempuan yang banyak dilaporkan pada pihak Kepolisian berupa :</a:t>
            </a:r>
            <a:endParaRPr lang="id-ID" sz="2800" dirty="0"/>
          </a:p>
        </p:txBody>
      </p:sp>
      <p:sp>
        <p:nvSpPr>
          <p:cNvPr id="3" name="Content Placeholder 2"/>
          <p:cNvSpPr>
            <a:spLocks noGrp="1"/>
          </p:cNvSpPr>
          <p:nvPr>
            <p:ph idx="1"/>
          </p:nvPr>
        </p:nvSpPr>
        <p:spPr>
          <a:xfrm>
            <a:off x="1390918" y="2060619"/>
            <a:ext cx="8641724" cy="4116343"/>
          </a:xfrm>
        </p:spPr>
        <p:txBody>
          <a:bodyPr>
            <a:normAutofit/>
          </a:bodyPr>
          <a:lstStyle/>
          <a:p>
            <a:r>
              <a:rPr lang="id-ID" sz="2300" dirty="0" smtClean="0"/>
              <a:t>Kekerasan fisik dan psikis dalam rumah tangga</a:t>
            </a:r>
          </a:p>
          <a:p>
            <a:r>
              <a:rPr lang="id-ID" sz="2300" dirty="0" smtClean="0"/>
              <a:t>Kekerasan seksual terhadap perempuan yang dilakukan oleh orang terdekat korban</a:t>
            </a:r>
          </a:p>
          <a:p>
            <a:r>
              <a:rPr lang="id-ID" sz="2300" dirty="0" smtClean="0"/>
              <a:t>Trafficking in person dalam berbagai bentuk modus operandi</a:t>
            </a:r>
          </a:p>
          <a:p>
            <a:r>
              <a:rPr lang="id-ID" sz="2300" dirty="0" smtClean="0"/>
              <a:t>Kekerasan seksual terhadap anak oleh sesama jenis </a:t>
            </a:r>
          </a:p>
          <a:p>
            <a:pPr marL="0" indent="0">
              <a:buNone/>
            </a:pPr>
            <a:r>
              <a:rPr lang="id-ID" sz="2300" dirty="0" smtClean="0"/>
              <a:t>   (sodomi)</a:t>
            </a:r>
          </a:p>
          <a:p>
            <a:r>
              <a:rPr lang="id-ID" sz="2300" dirty="0" smtClean="0"/>
              <a:t>Kekerasan terhadap pembantu rumah tangga</a:t>
            </a:r>
          </a:p>
          <a:p>
            <a:endParaRPr lang="id-ID" sz="2300" dirty="0"/>
          </a:p>
        </p:txBody>
      </p:sp>
    </p:spTree>
    <p:extLst>
      <p:ext uri="{BB962C8B-B14F-4D97-AF65-F5344CB8AC3E}">
        <p14:creationId xmlns:p14="http://schemas.microsoft.com/office/powerpoint/2010/main" xmlns="" val="238448740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9651"/>
          </a:xfrm>
        </p:spPr>
        <p:txBody>
          <a:bodyPr>
            <a:normAutofit fontScale="90000"/>
          </a:bodyPr>
          <a:lstStyle/>
          <a:p>
            <a:r>
              <a:rPr lang="id-ID" dirty="0" smtClean="0"/>
              <a:t>Upaya preventif Polri :</a:t>
            </a:r>
            <a:endParaRPr lang="id-ID" dirty="0"/>
          </a:p>
        </p:txBody>
      </p:sp>
      <p:sp>
        <p:nvSpPr>
          <p:cNvPr id="3" name="Content Placeholder 2"/>
          <p:cNvSpPr>
            <a:spLocks noGrp="1"/>
          </p:cNvSpPr>
          <p:nvPr>
            <p:ph idx="1"/>
          </p:nvPr>
        </p:nvSpPr>
        <p:spPr>
          <a:xfrm>
            <a:off x="991672" y="1506828"/>
            <a:ext cx="7559900" cy="4341351"/>
          </a:xfrm>
        </p:spPr>
        <p:txBody>
          <a:bodyPr>
            <a:noAutofit/>
          </a:bodyPr>
          <a:lstStyle/>
          <a:p>
            <a:r>
              <a:rPr lang="id-ID" sz="2800" dirty="0" smtClean="0"/>
              <a:t>Sosialisasi terhadap siswa sekolah dan masyarakat melalui babinkamtibmas tentang PKDRT, Bahaya Trafficking in Person, dan kebijakan Polri lainnya yang mendukung penaggulangan kekerasan terhadap perempuan dan anak</a:t>
            </a:r>
          </a:p>
          <a:p>
            <a:r>
              <a:rPr lang="id-ID" sz="2800" dirty="0" smtClean="0"/>
              <a:t>Penambahan personel Polwan pada tingkat Polres dan Polsek</a:t>
            </a:r>
          </a:p>
          <a:p>
            <a:r>
              <a:rPr lang="id-ID" sz="2800" dirty="0" smtClean="0"/>
              <a:t>Sosialisasi melalui upaya simpatik di media sosial</a:t>
            </a:r>
            <a:endParaRPr lang="id-ID" sz="2800" dirty="0"/>
          </a:p>
        </p:txBody>
      </p:sp>
    </p:spTree>
    <p:extLst>
      <p:ext uri="{BB962C8B-B14F-4D97-AF65-F5344CB8AC3E}">
        <p14:creationId xmlns:p14="http://schemas.microsoft.com/office/powerpoint/2010/main" xmlns="" val="1983427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467" y="457200"/>
            <a:ext cx="9889067" cy="1371600"/>
          </a:xfrm>
        </p:spPr>
        <p:txBody>
          <a:bodyPr>
            <a:normAutofit/>
          </a:bodyPr>
          <a:lstStyle/>
          <a:p>
            <a:pPr eaLnBrk="1" fontAlgn="auto" hangingPunct="1">
              <a:spcAft>
                <a:spcPts val="0"/>
              </a:spcAft>
              <a:defRPr/>
            </a:pPr>
            <a:r>
              <a:rPr lang="id-ID" sz="2400" dirty="0" smtClean="0">
                <a:solidFill>
                  <a:srgbClr val="002060"/>
                </a:solidFill>
              </a:rPr>
              <a:t>Dalam tugas pelayanan terhadap Perepuan dan Anak  anggota penyidik wajib memberikan bantuan konseling bila diperlukan. </a:t>
            </a:r>
            <a:br>
              <a:rPr lang="id-ID" sz="2400" dirty="0" smtClean="0">
                <a:solidFill>
                  <a:srgbClr val="002060"/>
                </a:solidFill>
              </a:rPr>
            </a:br>
            <a:endParaRPr lang="en-US" sz="2800" dirty="0">
              <a:solidFill>
                <a:srgbClr val="002060"/>
              </a:solidFill>
            </a:endParaRPr>
          </a:p>
        </p:txBody>
      </p:sp>
      <p:sp>
        <p:nvSpPr>
          <p:cNvPr id="3" name="Content Placeholder 2"/>
          <p:cNvSpPr>
            <a:spLocks noGrp="1"/>
          </p:cNvSpPr>
          <p:nvPr>
            <p:ph sz="quarter" idx="4294967295"/>
          </p:nvPr>
        </p:nvSpPr>
        <p:spPr>
          <a:xfrm>
            <a:off x="1117600" y="1735138"/>
            <a:ext cx="10160000" cy="4114800"/>
          </a:xfrm>
          <a:prstGeom prst="rect">
            <a:avLst/>
          </a:prstGeom>
        </p:spPr>
        <p:txBody>
          <a:bodyPr>
            <a:normAutofit/>
          </a:bodyPr>
          <a:lstStyle/>
          <a:p>
            <a:pPr marL="0" indent="0" algn="just" eaLnBrk="1" fontAlgn="auto" hangingPunct="1">
              <a:spcAft>
                <a:spcPts val="0"/>
              </a:spcAft>
              <a:buFont typeface="Arial" panose="020B0604020202020204" pitchFamily="34" charset="0"/>
              <a:buNone/>
              <a:defRPr/>
            </a:pPr>
            <a:r>
              <a:rPr lang="id-ID" sz="2400" dirty="0" smtClean="0">
                <a:solidFill>
                  <a:srgbClr val="C00000"/>
                </a:solidFill>
              </a:rPr>
              <a:t>TUJUAN KONSELING OLEH PENYIDIK</a:t>
            </a:r>
            <a:r>
              <a:rPr lang="id-ID" sz="2400" dirty="0" smtClean="0"/>
              <a:t> :</a:t>
            </a:r>
          </a:p>
          <a:p>
            <a:pPr algn="just" eaLnBrk="1" fontAlgn="auto" hangingPunct="1">
              <a:spcAft>
                <a:spcPts val="0"/>
              </a:spcAft>
              <a:buFont typeface="Arial" panose="020B0604020202020204" pitchFamily="34" charset="0"/>
              <a:buChar char="•"/>
              <a:defRPr/>
            </a:pPr>
            <a:r>
              <a:rPr lang="id-ID" sz="2400" dirty="0" smtClean="0"/>
              <a:t>Membantu korban mengatasi perasaan negatif atau perasaan menyakitkan yg dimiliki korban </a:t>
            </a:r>
          </a:p>
          <a:p>
            <a:pPr algn="just" eaLnBrk="1" fontAlgn="auto" hangingPunct="1">
              <a:spcAft>
                <a:spcPts val="0"/>
              </a:spcAft>
              <a:buFont typeface="Arial" panose="020B0604020202020204" pitchFamily="34" charset="0"/>
              <a:buChar char="•"/>
              <a:defRPr/>
            </a:pPr>
            <a:r>
              <a:rPr lang="id-ID" sz="2400" dirty="0" smtClean="0"/>
              <a:t>membantu korban mengenali dan menerima dirinya sendiri ( baik itu berupa potensi atau sumber daya yang ada serta keterbatasan 	yang dimilikinya )</a:t>
            </a:r>
          </a:p>
          <a:p>
            <a:pPr eaLnBrk="1" fontAlgn="auto" hangingPunct="1">
              <a:spcAft>
                <a:spcPts val="0"/>
              </a:spcAft>
              <a:buFont typeface="Arial" panose="020B0604020202020204" pitchFamily="34" charset="0"/>
              <a:buChar char="•"/>
              <a:defRPr/>
            </a:pPr>
            <a:r>
              <a:rPr lang="id-ID" sz="2400" dirty="0" smtClean="0"/>
              <a:t>membantu korban untuk lebih mengenali masalah yang dialaminya</a:t>
            </a:r>
          </a:p>
          <a:p>
            <a:pPr marL="0" indent="0" eaLnBrk="1" fontAlgn="auto" hangingPunct="1">
              <a:spcAft>
                <a:spcPts val="0"/>
              </a:spcAft>
              <a:buFont typeface="Arial" panose="020B0604020202020204" pitchFamily="34" charset="0"/>
              <a:buNone/>
              <a:defRPr/>
            </a:pPr>
            <a:endParaRPr lang="id-ID" sz="2400" dirty="0" smtClean="0"/>
          </a:p>
          <a:p>
            <a:pPr marL="82550" indent="0" eaLnBrk="1" fontAlgn="auto" hangingPunct="1">
              <a:spcAft>
                <a:spcPts val="0"/>
              </a:spcAft>
              <a:buFont typeface="Wingdings 2" panose="05020102010507070707" pitchFamily="18" charset="2"/>
              <a:buNone/>
              <a:defRPr/>
            </a:pPr>
            <a:endParaRPr lang="en-US" sz="2400" dirty="0"/>
          </a:p>
        </p:txBody>
      </p:sp>
      <p:sp>
        <p:nvSpPr>
          <p:cNvPr id="62468" name="Date Placeholder 3"/>
          <p:cNvSpPr>
            <a:spLocks noGrp="1"/>
          </p:cNvSpPr>
          <p:nvPr>
            <p:ph type="dt" sz="quarter" idx="4294967295"/>
          </p:nvPr>
        </p:nvSpPr>
        <p:spPr bwMode="auto">
          <a:xfrm>
            <a:off x="7679267" y="5883276"/>
            <a:ext cx="2743200" cy="365125"/>
          </a:xfrm>
          <a:prstGeom prst="rect">
            <a:avLst/>
          </a:prstGeom>
          <a:noFill/>
          <a:ln>
            <a:miter lim="800000"/>
            <a:headEnd/>
            <a:tailEnd/>
          </a:ln>
        </p:spPr>
        <p:txBody>
          <a:bodyPr wrap="square" numCol="1" anchorCtr="0" compatLnSpc="1">
            <a:prstTxWarp prst="textNoShape">
              <a:avLst/>
            </a:prstTxWarp>
          </a:bodyPr>
          <a:lstStyle/>
          <a:p>
            <a:fld id="{2FF26EAF-982C-438B-8921-3BB20D7C1480}" type="datetime1">
              <a:rPr lang="id-ID" sz="1200" smtClean="0">
                <a:solidFill>
                  <a:srgbClr val="B5A788"/>
                </a:solidFill>
              </a:rPr>
              <a:pPr/>
              <a:t>23/10/2015</a:t>
            </a:fld>
            <a:endParaRPr lang="en-US" sz="1200" smtClean="0">
              <a:solidFill>
                <a:srgbClr val="B5A788"/>
              </a:solidFill>
            </a:endParaRPr>
          </a:p>
        </p:txBody>
      </p:sp>
      <p:sp>
        <p:nvSpPr>
          <p:cNvPr id="62469" name="Slide Number Placeholder 4"/>
          <p:cNvSpPr>
            <a:spLocks noGrp="1"/>
          </p:cNvSpPr>
          <p:nvPr>
            <p:ph type="sldNum" sz="quarter" idx="4294967295"/>
          </p:nvPr>
        </p:nvSpPr>
        <p:spPr bwMode="auto">
          <a:xfrm>
            <a:off x="10513485" y="5883276"/>
            <a:ext cx="764116" cy="365125"/>
          </a:xfrm>
          <a:prstGeom prst="rect">
            <a:avLst/>
          </a:prstGeom>
          <a:noFill/>
          <a:ln>
            <a:miter lim="800000"/>
            <a:headEnd/>
            <a:tailEnd/>
          </a:ln>
        </p:spPr>
        <p:txBody>
          <a:bodyPr/>
          <a:lstStyle/>
          <a:p>
            <a:fld id="{29B6B450-3D39-4A10-90E1-32B11E9569AD}" type="slidenum">
              <a:rPr lang="en-US" sz="1200">
                <a:solidFill>
                  <a:srgbClr val="B5A788"/>
                </a:solidFill>
              </a:rPr>
              <a:pPr/>
              <a:t>35</a:t>
            </a:fld>
            <a:endParaRPr lang="en-US" sz="1200">
              <a:solidFill>
                <a:srgbClr val="B5A78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913467" y="838200"/>
            <a:ext cx="9999133" cy="5410200"/>
          </a:xfrm>
          <a:prstGeom prst="rect">
            <a:avLst/>
          </a:prstGeom>
        </p:spPr>
        <p:txBody>
          <a:bodyPr/>
          <a:lstStyle/>
          <a:p>
            <a:pPr eaLnBrk="1" fontAlgn="auto" hangingPunct="1">
              <a:spcAft>
                <a:spcPts val="0"/>
              </a:spcAft>
              <a:buFont typeface="Arial" panose="020B0604020202020204" pitchFamily="34" charset="0"/>
              <a:buChar char="•"/>
              <a:defRPr/>
            </a:pPr>
            <a:r>
              <a:rPr lang="id-ID" sz="2400" dirty="0" smtClean="0"/>
              <a:t>membantu korban membuat rencana tindakan yang akan dilakukan</a:t>
            </a:r>
          </a:p>
          <a:p>
            <a:pPr eaLnBrk="1" fontAlgn="auto" hangingPunct="1">
              <a:spcAft>
                <a:spcPts val="0"/>
              </a:spcAft>
              <a:buFont typeface="Arial" panose="020B0604020202020204" pitchFamily="34" charset="0"/>
              <a:buChar char="•"/>
              <a:defRPr/>
            </a:pPr>
            <a:r>
              <a:rPr lang="id-ID" sz="2400" dirty="0" smtClean="0"/>
              <a:t>memberi semangat dan dukungan pada korban untuk melaksanakan rencananya</a:t>
            </a:r>
          </a:p>
          <a:p>
            <a:pPr eaLnBrk="1" fontAlgn="auto" hangingPunct="1">
              <a:spcAft>
                <a:spcPts val="0"/>
              </a:spcAft>
              <a:buFont typeface="Arial" panose="020B0604020202020204" pitchFamily="34" charset="0"/>
              <a:buChar char="•"/>
              <a:defRPr/>
            </a:pPr>
            <a:r>
              <a:rPr lang="id-ID" sz="2400" dirty="0" smtClean="0"/>
              <a:t>membantu korban melakukan evaluasi dari upaya yang telah dilakukannya.</a:t>
            </a:r>
          </a:p>
          <a:p>
            <a:pPr marL="82550" indent="0" eaLnBrk="1" fontAlgn="auto" hangingPunct="1">
              <a:spcAft>
                <a:spcPts val="0"/>
              </a:spcAft>
              <a:buFont typeface="Arial" panose="020B0604020202020204" pitchFamily="34" charset="0"/>
              <a:buNone/>
              <a:defRPr/>
            </a:pPr>
            <a:r>
              <a:rPr lang="id-ID" sz="2400" b="1" dirty="0" smtClean="0"/>
              <a:t> </a:t>
            </a:r>
            <a:endParaRPr lang="id-ID" sz="2400" dirty="0" smtClean="0"/>
          </a:p>
          <a:p>
            <a:pPr eaLnBrk="1" fontAlgn="auto" hangingPunct="1">
              <a:spcAft>
                <a:spcPts val="0"/>
              </a:spcAft>
              <a:buFont typeface="Arial" panose="020B0604020202020204" pitchFamily="34" charset="0"/>
              <a:buChar char="•"/>
              <a:defRPr/>
            </a:pPr>
            <a:endParaRPr lang="en-US" sz="2400" dirty="0"/>
          </a:p>
        </p:txBody>
      </p:sp>
      <p:sp>
        <p:nvSpPr>
          <p:cNvPr id="63491" name="Date Placeholder 3"/>
          <p:cNvSpPr>
            <a:spLocks noGrp="1"/>
          </p:cNvSpPr>
          <p:nvPr>
            <p:ph type="dt" sz="quarter" idx="4294967295"/>
          </p:nvPr>
        </p:nvSpPr>
        <p:spPr bwMode="auto">
          <a:xfrm>
            <a:off x="7679267" y="5883276"/>
            <a:ext cx="2743200" cy="365125"/>
          </a:xfrm>
          <a:prstGeom prst="rect">
            <a:avLst/>
          </a:prstGeom>
          <a:noFill/>
          <a:ln>
            <a:miter lim="800000"/>
            <a:headEnd/>
            <a:tailEnd/>
          </a:ln>
        </p:spPr>
        <p:txBody>
          <a:bodyPr wrap="square" numCol="1" anchorCtr="0" compatLnSpc="1">
            <a:prstTxWarp prst="textNoShape">
              <a:avLst/>
            </a:prstTxWarp>
          </a:bodyPr>
          <a:lstStyle/>
          <a:p>
            <a:fld id="{DA3E5E9E-3C18-4FF5-97B0-9240EDCD0D62}" type="datetime1">
              <a:rPr lang="id-ID" sz="1200" smtClean="0">
                <a:solidFill>
                  <a:srgbClr val="B5A788"/>
                </a:solidFill>
              </a:rPr>
              <a:pPr/>
              <a:t>23/10/2015</a:t>
            </a:fld>
            <a:endParaRPr lang="en-US" sz="1200" smtClean="0">
              <a:solidFill>
                <a:srgbClr val="B5A788"/>
              </a:solidFill>
            </a:endParaRPr>
          </a:p>
        </p:txBody>
      </p:sp>
      <p:sp>
        <p:nvSpPr>
          <p:cNvPr id="63492" name="Slide Number Placeholder 4"/>
          <p:cNvSpPr>
            <a:spLocks noGrp="1"/>
          </p:cNvSpPr>
          <p:nvPr>
            <p:ph type="sldNum" sz="quarter" idx="4294967295"/>
          </p:nvPr>
        </p:nvSpPr>
        <p:spPr bwMode="auto">
          <a:xfrm>
            <a:off x="10513485" y="5883276"/>
            <a:ext cx="764116" cy="365125"/>
          </a:xfrm>
          <a:prstGeom prst="rect">
            <a:avLst/>
          </a:prstGeom>
          <a:noFill/>
          <a:ln>
            <a:miter lim="800000"/>
            <a:headEnd/>
            <a:tailEnd/>
          </a:ln>
        </p:spPr>
        <p:txBody>
          <a:bodyPr/>
          <a:lstStyle/>
          <a:p>
            <a:fld id="{5124FCD5-1599-4007-B1AE-4BC443388104}" type="slidenum">
              <a:rPr lang="en-US" sz="1200">
                <a:solidFill>
                  <a:srgbClr val="B5A788"/>
                </a:solidFill>
              </a:rPr>
              <a:pPr/>
              <a:t>36</a:t>
            </a:fld>
            <a:endParaRPr lang="en-US" sz="1200">
              <a:solidFill>
                <a:srgbClr val="B5A78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2834"/>
          </a:xfrm>
        </p:spPr>
        <p:txBody>
          <a:bodyPr/>
          <a:lstStyle/>
          <a:p>
            <a:r>
              <a:rPr lang="id-ID" dirty="0" smtClean="0"/>
              <a:t>Peran serta masyarakat :</a:t>
            </a:r>
            <a:endParaRPr lang="id-ID" dirty="0"/>
          </a:p>
        </p:txBody>
      </p:sp>
      <p:sp>
        <p:nvSpPr>
          <p:cNvPr id="3" name="Content Placeholder 2"/>
          <p:cNvSpPr>
            <a:spLocks noGrp="1"/>
          </p:cNvSpPr>
          <p:nvPr>
            <p:ph idx="1"/>
          </p:nvPr>
        </p:nvSpPr>
        <p:spPr>
          <a:xfrm>
            <a:off x="819002" y="1442435"/>
            <a:ext cx="7513629" cy="4096652"/>
          </a:xfrm>
        </p:spPr>
        <p:txBody>
          <a:bodyPr>
            <a:normAutofit lnSpcReduction="10000"/>
          </a:bodyPr>
          <a:lstStyle/>
          <a:p>
            <a:pPr algn="just"/>
            <a:r>
              <a:rPr lang="id-ID" sz="2400" dirty="0" smtClean="0"/>
              <a:t>Peka dan tanggap terhadap lingkungan sekitar</a:t>
            </a:r>
          </a:p>
          <a:p>
            <a:pPr algn="just"/>
            <a:r>
              <a:rPr lang="id-ID" sz="2400" dirty="0" smtClean="0"/>
              <a:t>Melaporkan kepada penyidik bila melihat dan mengetahui adanya tindak pidana kekerasan terhadap perempuan dan anak</a:t>
            </a:r>
          </a:p>
          <a:p>
            <a:pPr algn="just"/>
            <a:r>
              <a:rPr lang="id-ID" sz="2400" dirty="0" smtClean="0"/>
              <a:t>Melalui lingkup terkecil dalam keluarga untuk selalu menciptakan situasi yang harmonis dan penuh kasih sayang terhadap keluarga, khususnya anak</a:t>
            </a:r>
          </a:p>
          <a:p>
            <a:pPr algn="just"/>
            <a:r>
              <a:rPr lang="id-ID" sz="2400" dirty="0" smtClean="0"/>
              <a:t>Tidak ragu untuk melaporkan kekerasan yang dialaminya untuk menimbulkan efek jera.</a:t>
            </a:r>
          </a:p>
          <a:p>
            <a:endParaRPr lang="id-ID" dirty="0"/>
          </a:p>
          <a:p>
            <a:endParaRPr lang="id-ID" dirty="0"/>
          </a:p>
        </p:txBody>
      </p:sp>
    </p:spTree>
    <p:extLst>
      <p:ext uri="{BB962C8B-B14F-4D97-AF65-F5344CB8AC3E}">
        <p14:creationId xmlns:p14="http://schemas.microsoft.com/office/powerpoint/2010/main" xmlns="" val="221613463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670079"/>
            <a:ext cx="11071274" cy="739588"/>
          </a:xfrm>
        </p:spPr>
        <p:txBody>
          <a:bodyPr>
            <a:noAutofit/>
          </a:bodyPr>
          <a:lstStyle/>
          <a:p>
            <a:pPr algn="ctr"/>
            <a:r>
              <a:rPr lang="id-ID" sz="4900" b="1" dirty="0" smtClean="0">
                <a:solidFill>
                  <a:schemeClr val="accent6">
                    <a:lumMod val="50000"/>
                  </a:schemeClr>
                </a:solidFill>
              </a:rPr>
              <a:t>PARADIGMA KASUS KEKERASAN PADA ANAK</a:t>
            </a:r>
            <a:endParaRPr lang="id-ID" sz="4900" b="1" dirty="0">
              <a:solidFill>
                <a:schemeClr val="accent6">
                  <a:lumMod val="50000"/>
                </a:schemeClr>
              </a:solidFill>
            </a:endParaRPr>
          </a:p>
        </p:txBody>
      </p:sp>
      <p:sp>
        <p:nvSpPr>
          <p:cNvPr id="3" name="Content Placeholder 2"/>
          <p:cNvSpPr>
            <a:spLocks noGrp="1"/>
          </p:cNvSpPr>
          <p:nvPr>
            <p:ph idx="1"/>
          </p:nvPr>
        </p:nvSpPr>
        <p:spPr>
          <a:xfrm>
            <a:off x="1222442" y="2062778"/>
            <a:ext cx="9601200" cy="3281083"/>
          </a:xfrm>
        </p:spPr>
        <p:txBody>
          <a:bodyPr>
            <a:noAutofit/>
          </a:bodyPr>
          <a:lstStyle/>
          <a:p>
            <a:pPr algn="just"/>
            <a:r>
              <a:rPr lang="id-ID" sz="3200" b="1" dirty="0" smtClean="0"/>
              <a:t>PELAKU KEKERASAN ADALAH ORANG TERDEKAT ANAK</a:t>
            </a:r>
          </a:p>
          <a:p>
            <a:pPr algn="just"/>
            <a:r>
              <a:rPr lang="id-ID" sz="3200" b="1" dirty="0" smtClean="0"/>
              <a:t>ADANYA KECENDERUNGAN ANAK MENJADI PELAKU KEKERASAN </a:t>
            </a:r>
          </a:p>
          <a:p>
            <a:pPr algn="just"/>
            <a:r>
              <a:rPr lang="id-ID" sz="3200" b="1" dirty="0" smtClean="0"/>
              <a:t>DEKADENSI MORAL ANAK SEHINGGA ANAK BUKAN HANYA SBG VIKTIM NAMUN TURUT SERTA MENJADI PELAKU</a:t>
            </a:r>
          </a:p>
          <a:p>
            <a:pPr algn="just"/>
            <a:r>
              <a:rPr lang="id-ID" sz="3200" b="1" dirty="0" smtClean="0"/>
              <a:t>DLM KASUS TERTENTU ANAK TIDAK MERASA MENJADI VIKTIM</a:t>
            </a:r>
          </a:p>
          <a:p>
            <a:pPr algn="just"/>
            <a:endParaRPr lang="id-ID" sz="3200" b="1" dirty="0"/>
          </a:p>
          <a:p>
            <a:pPr marL="0" indent="0" algn="just">
              <a:buNone/>
            </a:pPr>
            <a:endParaRPr lang="id-ID" sz="3200" b="1" dirty="0"/>
          </a:p>
        </p:txBody>
      </p:sp>
    </p:spTree>
    <p:extLst>
      <p:ext uri="{BB962C8B-B14F-4D97-AF65-F5344CB8AC3E}">
        <p14:creationId xmlns:p14="http://schemas.microsoft.com/office/powerpoint/2010/main" xmlns="" val="263204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619126"/>
            <a:ext cx="10261600" cy="752475"/>
          </a:xfrm>
        </p:spPr>
        <p:txBody>
          <a:bodyPr>
            <a:normAutofit fontScale="90000"/>
          </a:bodyPr>
          <a:lstStyle/>
          <a:p>
            <a:pPr eaLnBrk="1" fontAlgn="auto" hangingPunct="1">
              <a:spcAft>
                <a:spcPts val="0"/>
              </a:spcAft>
              <a:defRPr/>
            </a:pPr>
            <a:r>
              <a:rPr lang="id-ID" sz="2400" dirty="0" smtClean="0">
                <a:solidFill>
                  <a:srgbClr val="FF0000"/>
                </a:solidFill>
              </a:rPr>
              <a:t>PERMASALAHAN YANG DIHADAPI DALAM MENANGANI PEREMPUAN DAN ANAK KORBAN KEKERASAN</a:t>
            </a:r>
            <a:endParaRPr lang="id-ID" sz="2400" dirty="0">
              <a:solidFill>
                <a:srgbClr val="FF0000"/>
              </a:solidFill>
            </a:endParaRPr>
          </a:p>
        </p:txBody>
      </p:sp>
      <p:sp>
        <p:nvSpPr>
          <p:cNvPr id="3" name="Content Placeholder 2"/>
          <p:cNvSpPr>
            <a:spLocks noGrp="1"/>
          </p:cNvSpPr>
          <p:nvPr>
            <p:ph sz="quarter" idx="4294967295"/>
          </p:nvPr>
        </p:nvSpPr>
        <p:spPr>
          <a:xfrm>
            <a:off x="1016000" y="1600201"/>
            <a:ext cx="10363200" cy="4283075"/>
          </a:xfrm>
          <a:prstGeom prst="rect">
            <a:avLst/>
          </a:prstGeom>
        </p:spPr>
        <p:txBody>
          <a:bodyPr/>
          <a:lstStyle/>
          <a:p>
            <a:pPr eaLnBrk="1" fontAlgn="auto" hangingPunct="1">
              <a:spcAft>
                <a:spcPts val="0"/>
              </a:spcAft>
              <a:buFont typeface="Arial" panose="020B0604020202020204" pitchFamily="34" charset="0"/>
              <a:buChar char="•"/>
              <a:defRPr/>
            </a:pPr>
            <a:r>
              <a:rPr lang="id-ID" sz="2400" b="1" dirty="0" smtClean="0">
                <a:latin typeface="Arial" panose="020B0604020202020204" pitchFamily="34" charset="0"/>
                <a:cs typeface="Arial" panose="020B0604020202020204" pitchFamily="34" charset="0"/>
              </a:rPr>
              <a:t>SIKAP TIDAK KOOPERATIF KORBAN SEHINGGA TIDAK MERASA MENJADI KORBAN KEKERASAN</a:t>
            </a:r>
          </a:p>
          <a:p>
            <a:pPr eaLnBrk="1" fontAlgn="auto" hangingPunct="1">
              <a:spcAft>
                <a:spcPts val="0"/>
              </a:spcAft>
              <a:buFont typeface="Arial" panose="020B0604020202020204" pitchFamily="34" charset="0"/>
              <a:buChar char="•"/>
              <a:defRPr/>
            </a:pPr>
            <a:r>
              <a:rPr lang="id-ID" sz="2400" b="1" dirty="0">
                <a:latin typeface="Arial" panose="020B0604020202020204" pitchFamily="34" charset="0"/>
                <a:cs typeface="Arial" panose="020B0604020202020204" pitchFamily="34" charset="0"/>
              </a:rPr>
              <a:t>BUDAYA PATRIATHIK PADA KELOMPOK MASYARAKAT </a:t>
            </a:r>
            <a:r>
              <a:rPr lang="id-ID" sz="2400" b="1" dirty="0" smtClean="0">
                <a:latin typeface="Arial" panose="020B0604020202020204" pitchFamily="34" charset="0"/>
                <a:cs typeface="Arial" panose="020B0604020202020204" pitchFamily="34" charset="0"/>
              </a:rPr>
              <a:t>TERTENTU</a:t>
            </a:r>
          </a:p>
          <a:p>
            <a:pPr eaLnBrk="1" fontAlgn="auto" hangingPunct="1">
              <a:spcAft>
                <a:spcPts val="0"/>
              </a:spcAft>
              <a:buFont typeface="Arial" panose="020B0604020202020204" pitchFamily="34" charset="0"/>
              <a:buChar char="•"/>
              <a:defRPr/>
            </a:pPr>
            <a:r>
              <a:rPr lang="id-ID" sz="2400" b="1" dirty="0" smtClean="0">
                <a:latin typeface="Arial" panose="020B0604020202020204" pitchFamily="34" charset="0"/>
                <a:cs typeface="Arial" panose="020B0604020202020204" pitchFamily="34" charset="0"/>
              </a:rPr>
              <a:t>MASALAH ANGGARAN DALAM PENYIDIKAN</a:t>
            </a:r>
          </a:p>
          <a:p>
            <a:pPr eaLnBrk="1" fontAlgn="auto" hangingPunct="1">
              <a:spcAft>
                <a:spcPts val="0"/>
              </a:spcAft>
              <a:buFont typeface="Arial" panose="020B0604020202020204" pitchFamily="34" charset="0"/>
              <a:buChar char="•"/>
              <a:defRPr/>
            </a:pPr>
            <a:r>
              <a:rPr lang="id-ID" sz="2400" b="1" dirty="0" smtClean="0">
                <a:latin typeface="Arial" panose="020B0604020202020204" pitchFamily="34" charset="0"/>
                <a:cs typeface="Arial" panose="020B0604020202020204" pitchFamily="34" charset="0"/>
              </a:rPr>
              <a:t>FASILITAS YANG BELUM BISA MEM</a:t>
            </a:r>
            <a:r>
              <a:rPr lang="en-US" sz="2400" b="1" dirty="0" smtClean="0">
                <a:latin typeface="Arial" panose="020B0604020202020204" pitchFamily="34" charset="0"/>
                <a:cs typeface="Arial" panose="020B0604020202020204" pitchFamily="34" charset="0"/>
              </a:rPr>
              <a:t>E</a:t>
            </a:r>
            <a:r>
              <a:rPr lang="id-ID" sz="2400" b="1" dirty="0" smtClean="0">
                <a:latin typeface="Arial" panose="020B0604020202020204" pitchFamily="34" charset="0"/>
                <a:cs typeface="Arial" panose="020B0604020202020204" pitchFamily="34" charset="0"/>
              </a:rPr>
              <a:t>NUHI STANDAR</a:t>
            </a:r>
          </a:p>
          <a:p>
            <a:pPr eaLnBrk="1" fontAlgn="auto" hangingPunct="1">
              <a:spcAft>
                <a:spcPts val="0"/>
              </a:spcAft>
              <a:buFont typeface="Arial" panose="020B0604020202020204" pitchFamily="34" charset="0"/>
              <a:buChar char="•"/>
              <a:defRPr/>
            </a:pPr>
            <a:r>
              <a:rPr lang="id-ID" sz="2400" b="1" dirty="0" smtClean="0">
                <a:latin typeface="Arial" panose="020B0604020202020204" pitchFamily="34" charset="0"/>
                <a:cs typeface="Arial" panose="020B0604020202020204" pitchFamily="34" charset="0"/>
              </a:rPr>
              <a:t>PERILAKU APH </a:t>
            </a:r>
          </a:p>
          <a:p>
            <a:pPr eaLnBrk="1" fontAlgn="auto" hangingPunct="1">
              <a:spcAft>
                <a:spcPts val="0"/>
              </a:spcAft>
              <a:buFont typeface="Arial" panose="020B0604020202020204" pitchFamily="34" charset="0"/>
              <a:buChar char="•"/>
              <a:defRPr/>
            </a:pPr>
            <a:r>
              <a:rPr lang="id-ID" sz="2400" b="1" dirty="0" smtClean="0">
                <a:latin typeface="Arial" panose="020B0604020202020204" pitchFamily="34" charset="0"/>
                <a:cs typeface="Arial" panose="020B0604020202020204" pitchFamily="34" charset="0"/>
              </a:rPr>
              <a:t>KEMAMPUAN DAN PENGETAHUAN APH</a:t>
            </a:r>
          </a:p>
          <a:p>
            <a:pPr eaLnBrk="1" fontAlgn="auto" hangingPunct="1">
              <a:spcAft>
                <a:spcPts val="0"/>
              </a:spcAft>
              <a:buFont typeface="Arial" panose="020B0604020202020204" pitchFamily="34" charset="0"/>
              <a:buChar char="•"/>
              <a:defRPr/>
            </a:pPr>
            <a:r>
              <a:rPr lang="id-ID" sz="2400" b="1" dirty="0" smtClean="0">
                <a:latin typeface="Arial" panose="020B0604020202020204" pitchFamily="34" charset="0"/>
                <a:cs typeface="Arial" panose="020B0604020202020204" pitchFamily="34" charset="0"/>
              </a:rPr>
              <a:t>TERBATASNYA JUMLAH SDM YANG MENGAWAKI </a:t>
            </a:r>
            <a:r>
              <a:rPr lang="en-US" sz="2400" b="1" dirty="0" smtClean="0">
                <a:latin typeface="Arial" panose="020B0604020202020204" pitchFamily="34" charset="0"/>
                <a:cs typeface="Arial" panose="020B0604020202020204" pitchFamily="34" charset="0"/>
              </a:rPr>
              <a:t>UPPA</a:t>
            </a:r>
            <a:endParaRPr lang="id-ID" sz="2400" b="1" dirty="0">
              <a:latin typeface="Arial" panose="020B0604020202020204" pitchFamily="34" charset="0"/>
              <a:cs typeface="Arial" panose="020B0604020202020204" pitchFamily="34" charset="0"/>
            </a:endParaRPr>
          </a:p>
        </p:txBody>
      </p:sp>
      <p:sp>
        <p:nvSpPr>
          <p:cNvPr id="64516" name="Date Placeholder 3"/>
          <p:cNvSpPr>
            <a:spLocks noGrp="1"/>
          </p:cNvSpPr>
          <p:nvPr>
            <p:ph type="dt" sz="quarter" idx="4294967295"/>
          </p:nvPr>
        </p:nvSpPr>
        <p:spPr bwMode="auto">
          <a:xfrm>
            <a:off x="7679267" y="5883276"/>
            <a:ext cx="2743200" cy="365125"/>
          </a:xfrm>
          <a:prstGeom prst="rect">
            <a:avLst/>
          </a:prstGeom>
          <a:noFill/>
          <a:ln>
            <a:miter lim="800000"/>
            <a:headEnd/>
            <a:tailEnd/>
          </a:ln>
        </p:spPr>
        <p:txBody>
          <a:bodyPr wrap="square" numCol="1" anchorCtr="0" compatLnSpc="1">
            <a:prstTxWarp prst="textNoShape">
              <a:avLst/>
            </a:prstTxWarp>
          </a:bodyPr>
          <a:lstStyle/>
          <a:p>
            <a:r>
              <a:rPr lang="en-US" dirty="0" smtClean="0"/>
              <a:t>23/10/2015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670079"/>
            <a:ext cx="11071274" cy="739588"/>
          </a:xfrm>
        </p:spPr>
        <p:txBody>
          <a:bodyPr>
            <a:noAutofit/>
          </a:bodyPr>
          <a:lstStyle/>
          <a:p>
            <a:pPr algn="ctr"/>
            <a:r>
              <a:rPr lang="id-ID" sz="4900" b="1" dirty="0" smtClean="0">
                <a:solidFill>
                  <a:schemeClr val="accent6">
                    <a:lumMod val="50000"/>
                  </a:schemeClr>
                </a:solidFill>
              </a:rPr>
              <a:t>KASUS KEKERASAN THD PEREMPUAN</a:t>
            </a:r>
            <a:endParaRPr lang="id-ID" sz="4900" b="1" dirty="0">
              <a:solidFill>
                <a:schemeClr val="accent6">
                  <a:lumMod val="50000"/>
                </a:schemeClr>
              </a:solidFill>
            </a:endParaRPr>
          </a:p>
        </p:txBody>
      </p:sp>
      <p:sp>
        <p:nvSpPr>
          <p:cNvPr id="3" name="Content Placeholder 2"/>
          <p:cNvSpPr>
            <a:spLocks noGrp="1"/>
          </p:cNvSpPr>
          <p:nvPr>
            <p:ph idx="1"/>
          </p:nvPr>
        </p:nvSpPr>
        <p:spPr>
          <a:xfrm>
            <a:off x="1222442" y="2062778"/>
            <a:ext cx="9601200" cy="3281083"/>
          </a:xfrm>
        </p:spPr>
        <p:txBody>
          <a:bodyPr>
            <a:noAutofit/>
          </a:bodyPr>
          <a:lstStyle/>
          <a:p>
            <a:pPr algn="just"/>
            <a:endParaRPr lang="id-ID" sz="3200" b="1" dirty="0"/>
          </a:p>
          <a:p>
            <a:pPr marL="0" indent="0" algn="just">
              <a:buNone/>
            </a:pPr>
            <a:endParaRPr lang="id-ID"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40904" y="1520765"/>
            <a:ext cx="3145972" cy="16123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06482" y="3759809"/>
            <a:ext cx="3922493" cy="22371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99452" y="1513826"/>
            <a:ext cx="2828925" cy="16192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67526" y="1513826"/>
            <a:ext cx="2819400" cy="1619250"/>
          </a:xfrm>
          <a:prstGeom prst="rect">
            <a:avLst/>
          </a:prstGeom>
        </p:spPr>
      </p:pic>
    </p:spTree>
    <p:extLst>
      <p:ext uri="{BB962C8B-B14F-4D97-AF65-F5344CB8AC3E}">
        <p14:creationId xmlns:p14="http://schemas.microsoft.com/office/powerpoint/2010/main" xmlns="" val="109224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762000"/>
          </a:xfrm>
        </p:spPr>
        <p:txBody>
          <a:bodyPr/>
          <a:lstStyle/>
          <a:p>
            <a:pPr eaLnBrk="1" hangingPunct="1">
              <a:defRPr/>
            </a:pPr>
            <a:r>
              <a:rPr lang="id-ID" sz="2800" dirty="0" smtClean="0"/>
              <a:t>Upaya - upaya</a:t>
            </a:r>
            <a:endParaRPr lang="id-ID" sz="2800" dirty="0"/>
          </a:p>
        </p:txBody>
      </p:sp>
      <p:sp>
        <p:nvSpPr>
          <p:cNvPr id="3" name="Content Placeholder 2"/>
          <p:cNvSpPr>
            <a:spLocks noGrp="1"/>
          </p:cNvSpPr>
          <p:nvPr>
            <p:ph sz="quarter" idx="4294967295"/>
          </p:nvPr>
        </p:nvSpPr>
        <p:spPr>
          <a:xfrm>
            <a:off x="914400" y="1371600"/>
            <a:ext cx="10363200" cy="4419600"/>
          </a:xfrm>
          <a:prstGeom prst="rect">
            <a:avLst/>
          </a:prstGeom>
        </p:spPr>
        <p:txBody>
          <a:bodyPr>
            <a:normAutofit fontScale="92500" lnSpcReduction="10000"/>
          </a:bodyPr>
          <a:lstStyle/>
          <a:p>
            <a:pPr eaLnBrk="1" hangingPunct="1">
              <a:buFont typeface="Arial" panose="020B0604020202020204" pitchFamily="34" charset="0"/>
              <a:buChar char="•"/>
              <a:defRPr/>
            </a:pPr>
            <a:r>
              <a:rPr lang="id-ID" sz="3000" b="1" dirty="0" smtClean="0">
                <a:solidFill>
                  <a:schemeClr val="tx1"/>
                </a:solidFill>
                <a:latin typeface="Arial" panose="020B0604020202020204" pitchFamily="34" charset="0"/>
                <a:cs typeface="Arial" panose="020B0604020202020204" pitchFamily="34" charset="0"/>
              </a:rPr>
              <a:t>Pendekatan psikis dan humanis thd korban utk berikan pengertan dan kesadaran pribadi pasca laporan</a:t>
            </a:r>
          </a:p>
          <a:p>
            <a:pPr eaLnBrk="1" hangingPunct="1">
              <a:buFont typeface="Arial" panose="020B0604020202020204" pitchFamily="34" charset="0"/>
              <a:buChar char="•"/>
              <a:defRPr/>
            </a:pPr>
            <a:r>
              <a:rPr lang="id-ID" sz="3000" b="1" dirty="0" smtClean="0">
                <a:solidFill>
                  <a:schemeClr val="tx1"/>
                </a:solidFill>
                <a:latin typeface="Arial" panose="020B0604020202020204" pitchFamily="34" charset="0"/>
                <a:cs typeface="Arial" panose="020B0604020202020204" pitchFamily="34" charset="0"/>
              </a:rPr>
              <a:t>Peningkatan kemampuan penyidik melalui pelatihan di bidang ppa</a:t>
            </a:r>
          </a:p>
          <a:p>
            <a:pPr eaLnBrk="1" hangingPunct="1">
              <a:buFont typeface="Arial" panose="020B0604020202020204" pitchFamily="34" charset="0"/>
              <a:buChar char="•"/>
              <a:defRPr/>
            </a:pPr>
            <a:r>
              <a:rPr lang="id-ID" sz="3000" b="1" dirty="0" smtClean="0">
                <a:solidFill>
                  <a:schemeClr val="tx1"/>
                </a:solidFill>
                <a:latin typeface="Arial" panose="020B0604020202020204" pitchFamily="34" charset="0"/>
                <a:cs typeface="Arial" panose="020B0604020202020204" pitchFamily="34" charset="0"/>
              </a:rPr>
              <a:t>Peningkatan jumlah personel polwan di tingkat polsek</a:t>
            </a:r>
          </a:p>
          <a:p>
            <a:pPr eaLnBrk="1" hangingPunct="1">
              <a:buFont typeface="Arial" panose="020B0604020202020204" pitchFamily="34" charset="0"/>
              <a:buChar char="•"/>
              <a:defRPr/>
            </a:pPr>
            <a:r>
              <a:rPr lang="id-ID" sz="3000" b="1" dirty="0" smtClean="0">
                <a:solidFill>
                  <a:schemeClr val="tx1"/>
                </a:solidFill>
                <a:latin typeface="Arial" panose="020B0604020202020204" pitchFamily="34" charset="0"/>
                <a:cs typeface="Arial" panose="020B0604020202020204" pitchFamily="34" charset="0"/>
              </a:rPr>
              <a:t>Reformasi birokrasi polri bidang sdm dan pelayanan</a:t>
            </a:r>
          </a:p>
          <a:p>
            <a:pPr eaLnBrk="1" hangingPunct="1">
              <a:buFont typeface="Arial" panose="020B0604020202020204" pitchFamily="34" charset="0"/>
              <a:buChar char="•"/>
              <a:defRPr/>
            </a:pPr>
            <a:r>
              <a:rPr lang="id-ID" sz="3000" b="1" dirty="0" smtClean="0">
                <a:solidFill>
                  <a:schemeClr val="tx1"/>
                </a:solidFill>
                <a:latin typeface="Arial" panose="020B0604020202020204" pitchFamily="34" charset="0"/>
                <a:cs typeface="Arial" panose="020B0604020202020204" pitchFamily="34" charset="0"/>
              </a:rPr>
              <a:t>Aktifkan kring serse di daerah rawan kejahatan thd perempuan dan anak</a:t>
            </a:r>
          </a:p>
          <a:p>
            <a:pPr eaLnBrk="1" hangingPunct="1">
              <a:buFont typeface="Arial" panose="020B0604020202020204" pitchFamily="34" charset="0"/>
              <a:buChar char="•"/>
              <a:defRPr/>
            </a:pPr>
            <a:r>
              <a:rPr lang="id-ID" sz="3000" b="1" dirty="0" smtClean="0">
                <a:solidFill>
                  <a:schemeClr val="tx1"/>
                </a:solidFill>
                <a:latin typeface="Arial" panose="020B0604020202020204" pitchFamily="34" charset="0"/>
                <a:cs typeface="Arial" panose="020B0604020202020204" pitchFamily="34" charset="0"/>
              </a:rPr>
              <a:t>Koordinasi dan kerjasama dgn instansi terkait</a:t>
            </a:r>
          </a:p>
          <a:p>
            <a:pPr eaLnBrk="1" hangingPunct="1">
              <a:buFont typeface="Arial" panose="020B0604020202020204" pitchFamily="34" charset="0"/>
              <a:buChar char="•"/>
              <a:defRPr/>
            </a:pPr>
            <a:endParaRPr lang="id-ID" dirty="0">
              <a:latin typeface="Bradley Hand ITC" panose="03070402050302030203" pitchFamily="66" charset="0"/>
            </a:endParaRPr>
          </a:p>
        </p:txBody>
      </p:sp>
      <p:sp>
        <p:nvSpPr>
          <p:cNvPr id="65540" name="Date Placeholder 3"/>
          <p:cNvSpPr>
            <a:spLocks noGrp="1"/>
          </p:cNvSpPr>
          <p:nvPr>
            <p:ph type="dt" sz="quarter" idx="4294967295"/>
          </p:nvPr>
        </p:nvSpPr>
        <p:spPr bwMode="auto">
          <a:xfrm>
            <a:off x="7679267" y="5883276"/>
            <a:ext cx="2743200" cy="365125"/>
          </a:xfrm>
          <a:prstGeom prst="rect">
            <a:avLst/>
          </a:prstGeom>
          <a:noFill/>
          <a:ln>
            <a:miter lim="800000"/>
            <a:headEnd/>
            <a:tailEnd/>
          </a:ln>
        </p:spPr>
        <p:txBody>
          <a:bodyPr wrap="square" numCol="1" anchorCtr="0" compatLnSpc="1">
            <a:prstTxWarp prst="textNoShape">
              <a:avLst/>
            </a:prstTxWarp>
          </a:bodyPr>
          <a:lstStyle/>
          <a:p>
            <a:r>
              <a:rPr lang="en-US" dirty="0" smtClean="0"/>
              <a:t>23/10/2015</a:t>
            </a:r>
          </a:p>
        </p:txBody>
      </p:sp>
      <p:sp>
        <p:nvSpPr>
          <p:cNvPr id="65541" name="Slide Number Placeholder 4"/>
          <p:cNvSpPr>
            <a:spLocks noGrp="1"/>
          </p:cNvSpPr>
          <p:nvPr>
            <p:ph type="sldNum" sz="quarter" idx="4294967295"/>
          </p:nvPr>
        </p:nvSpPr>
        <p:spPr bwMode="auto">
          <a:xfrm>
            <a:off x="10513485" y="5883276"/>
            <a:ext cx="764116" cy="365125"/>
          </a:xfrm>
          <a:prstGeom prst="rect">
            <a:avLst/>
          </a:prstGeom>
          <a:noFill/>
          <a:ln>
            <a:miter lim="800000"/>
            <a:headEnd/>
            <a:tailEn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294" y="0"/>
            <a:ext cx="10515600" cy="1325563"/>
          </a:xfrm>
        </p:spPr>
        <p:txBody>
          <a:bodyPr>
            <a:normAutofit/>
          </a:bodyPr>
          <a:lstStyle/>
          <a:p>
            <a:pPr algn="ctr"/>
            <a:r>
              <a:rPr lang="id-ID" sz="6900" b="1" dirty="0" smtClean="0">
                <a:latin typeface="Segoe Script" panose="020B0504020000000003" pitchFamily="34" charset="0"/>
              </a:rPr>
              <a:t>TERIMA KASIH</a:t>
            </a:r>
            <a:endParaRPr lang="id-ID" sz="6900" b="1" dirty="0">
              <a:latin typeface="Segoe Script" panose="020B0504020000000003"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0305" y="1170889"/>
            <a:ext cx="11071412" cy="5552640"/>
          </a:xfrm>
        </p:spPr>
      </p:pic>
    </p:spTree>
    <p:extLst>
      <p:ext uri="{BB962C8B-B14F-4D97-AF65-F5344CB8AC3E}">
        <p14:creationId xmlns:p14="http://schemas.microsoft.com/office/powerpoint/2010/main" xmlns="" val="374869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670079"/>
            <a:ext cx="11071274" cy="739588"/>
          </a:xfrm>
        </p:spPr>
        <p:txBody>
          <a:bodyPr>
            <a:noAutofit/>
          </a:bodyPr>
          <a:lstStyle/>
          <a:p>
            <a:pPr algn="ctr"/>
            <a:r>
              <a:rPr lang="id-ID" sz="4900" b="1" dirty="0" smtClean="0">
                <a:solidFill>
                  <a:schemeClr val="accent6">
                    <a:lumMod val="50000"/>
                  </a:schemeClr>
                </a:solidFill>
              </a:rPr>
              <a:t>KORBAN KDRT</a:t>
            </a:r>
            <a:endParaRPr lang="id-ID" sz="4900" b="1" dirty="0">
              <a:solidFill>
                <a:schemeClr val="accent6">
                  <a:lumMod val="50000"/>
                </a:schemeClr>
              </a:solidFill>
            </a:endParaRPr>
          </a:p>
        </p:txBody>
      </p:sp>
      <p:sp>
        <p:nvSpPr>
          <p:cNvPr id="3" name="Content Placeholder 2"/>
          <p:cNvSpPr>
            <a:spLocks noGrp="1"/>
          </p:cNvSpPr>
          <p:nvPr>
            <p:ph idx="1"/>
          </p:nvPr>
        </p:nvSpPr>
        <p:spPr>
          <a:xfrm>
            <a:off x="1222442" y="2062778"/>
            <a:ext cx="9601200" cy="3281083"/>
          </a:xfrm>
        </p:spPr>
        <p:txBody>
          <a:bodyPr>
            <a:noAutofit/>
          </a:bodyPr>
          <a:lstStyle/>
          <a:p>
            <a:pPr algn="just"/>
            <a:endParaRPr lang="id-ID" sz="3200" b="1" dirty="0"/>
          </a:p>
          <a:p>
            <a:pPr marL="0" indent="0" algn="just">
              <a:buNone/>
            </a:pPr>
            <a:endParaRPr lang="id-ID" sz="32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40520" y="1712692"/>
            <a:ext cx="2960582" cy="221757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71870" y="1712691"/>
            <a:ext cx="3742966" cy="221757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06082" y="4352532"/>
            <a:ext cx="2937271" cy="1982658"/>
          </a:xfrm>
          <a:prstGeom prst="rect">
            <a:avLst/>
          </a:prstGeom>
        </p:spPr>
      </p:pic>
    </p:spTree>
    <p:extLst>
      <p:ext uri="{BB962C8B-B14F-4D97-AF65-F5344CB8AC3E}">
        <p14:creationId xmlns:p14="http://schemas.microsoft.com/office/powerpoint/2010/main" xmlns="" val="138500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670079"/>
            <a:ext cx="11071274" cy="739588"/>
          </a:xfrm>
        </p:spPr>
        <p:txBody>
          <a:bodyPr>
            <a:noAutofit/>
          </a:bodyPr>
          <a:lstStyle/>
          <a:p>
            <a:pPr algn="ctr"/>
            <a:r>
              <a:rPr lang="id-ID" sz="4900" b="1" dirty="0" smtClean="0">
                <a:solidFill>
                  <a:schemeClr val="accent6">
                    <a:lumMod val="50000"/>
                  </a:schemeClr>
                </a:solidFill>
              </a:rPr>
              <a:t>KORBAN TPPO</a:t>
            </a:r>
            <a:endParaRPr lang="id-ID" sz="4900" b="1" dirty="0">
              <a:solidFill>
                <a:schemeClr val="accent6">
                  <a:lumMod val="50000"/>
                </a:schemeClr>
              </a:solidFill>
            </a:endParaRPr>
          </a:p>
        </p:txBody>
      </p:sp>
      <p:sp>
        <p:nvSpPr>
          <p:cNvPr id="3" name="Content Placeholder 2"/>
          <p:cNvSpPr>
            <a:spLocks noGrp="1"/>
          </p:cNvSpPr>
          <p:nvPr>
            <p:ph idx="1"/>
          </p:nvPr>
        </p:nvSpPr>
        <p:spPr>
          <a:xfrm>
            <a:off x="1222442" y="2062778"/>
            <a:ext cx="9601200" cy="3281083"/>
          </a:xfrm>
        </p:spPr>
        <p:txBody>
          <a:bodyPr>
            <a:noAutofit/>
          </a:bodyPr>
          <a:lstStyle/>
          <a:p>
            <a:pPr algn="just"/>
            <a:endParaRPr lang="id-ID" sz="3200" b="1" dirty="0"/>
          </a:p>
          <a:p>
            <a:pPr marL="0" indent="0" algn="just">
              <a:buNone/>
            </a:pPr>
            <a:endParaRPr lang="id-ID"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4992" y="1454682"/>
            <a:ext cx="4958087" cy="37185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23122" y="1454681"/>
            <a:ext cx="4958089" cy="3718567"/>
          </a:xfrm>
          <a:prstGeom prst="rect">
            <a:avLst/>
          </a:prstGeom>
        </p:spPr>
      </p:pic>
    </p:spTree>
    <p:extLst>
      <p:ext uri="{BB962C8B-B14F-4D97-AF65-F5344CB8AC3E}">
        <p14:creationId xmlns:p14="http://schemas.microsoft.com/office/powerpoint/2010/main" xmlns="" val="50120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114" y="670079"/>
            <a:ext cx="11071274" cy="739588"/>
          </a:xfrm>
        </p:spPr>
        <p:txBody>
          <a:bodyPr>
            <a:noAutofit/>
          </a:bodyPr>
          <a:lstStyle/>
          <a:p>
            <a:pPr algn="ctr"/>
            <a:r>
              <a:rPr lang="id-ID" sz="4900" b="1" dirty="0" smtClean="0">
                <a:solidFill>
                  <a:schemeClr val="accent6">
                    <a:lumMod val="50000"/>
                  </a:schemeClr>
                </a:solidFill>
              </a:rPr>
              <a:t>KORBAN PENYELUDUPAN MANUSIA</a:t>
            </a:r>
            <a:endParaRPr lang="id-ID" sz="4900" b="1" dirty="0">
              <a:solidFill>
                <a:schemeClr val="accent6">
                  <a:lumMod val="50000"/>
                </a:schemeClr>
              </a:solidFill>
            </a:endParaRPr>
          </a:p>
        </p:txBody>
      </p:sp>
      <p:sp>
        <p:nvSpPr>
          <p:cNvPr id="3" name="Content Placeholder 2"/>
          <p:cNvSpPr>
            <a:spLocks noGrp="1"/>
          </p:cNvSpPr>
          <p:nvPr>
            <p:ph idx="1"/>
          </p:nvPr>
        </p:nvSpPr>
        <p:spPr>
          <a:xfrm>
            <a:off x="1222442" y="2062778"/>
            <a:ext cx="9601200" cy="3281083"/>
          </a:xfrm>
        </p:spPr>
        <p:txBody>
          <a:bodyPr>
            <a:noAutofit/>
          </a:bodyPr>
          <a:lstStyle/>
          <a:p>
            <a:pPr algn="just"/>
            <a:endParaRPr lang="id-ID" sz="3200" b="1" dirty="0"/>
          </a:p>
          <a:p>
            <a:pPr marL="0" indent="0" algn="just">
              <a:buNone/>
            </a:pPr>
            <a:endParaRPr lang="id-ID"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65717" y="1409667"/>
            <a:ext cx="3501062" cy="262579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79321" y="1409667"/>
            <a:ext cx="3501062" cy="262579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79320" y="4189422"/>
            <a:ext cx="3501063" cy="251205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65716" y="4189422"/>
            <a:ext cx="3501063" cy="2512056"/>
          </a:xfrm>
          <a:prstGeom prst="rect">
            <a:avLst/>
          </a:prstGeom>
        </p:spPr>
      </p:pic>
    </p:spTree>
    <p:extLst>
      <p:ext uri="{BB962C8B-B14F-4D97-AF65-F5344CB8AC3E}">
        <p14:creationId xmlns:p14="http://schemas.microsoft.com/office/powerpoint/2010/main" xmlns="" val="104232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396"/>
          </a:xfrm>
        </p:spPr>
        <p:txBody>
          <a:bodyPr>
            <a:noAutofit/>
          </a:bodyPr>
          <a:lstStyle/>
          <a:p>
            <a:r>
              <a:rPr lang="id-ID" dirty="0" smtClean="0">
                <a:latin typeface="Algerian" panose="04020705040A02060702" pitchFamily="82" charset="0"/>
              </a:rPr>
              <a:t>APA ITU KEKERASAN ?</a:t>
            </a:r>
            <a:endParaRPr lang="id-ID" dirty="0">
              <a:latin typeface="Algerian" panose="04020705040A02060702" pitchFamily="82" charset="0"/>
            </a:endParaRPr>
          </a:p>
        </p:txBody>
      </p:sp>
      <p:sp>
        <p:nvSpPr>
          <p:cNvPr id="3" name="Content Placeholder 2"/>
          <p:cNvSpPr>
            <a:spLocks noGrp="1"/>
          </p:cNvSpPr>
          <p:nvPr>
            <p:ph idx="1"/>
          </p:nvPr>
        </p:nvSpPr>
        <p:spPr>
          <a:xfrm>
            <a:off x="838200" y="1068947"/>
            <a:ext cx="10515600" cy="3211896"/>
          </a:xfrm>
        </p:spPr>
        <p:txBody>
          <a:bodyPr>
            <a:noAutofit/>
          </a:bodyPr>
          <a:lstStyle/>
          <a:p>
            <a:r>
              <a:rPr lang="id-ID" sz="3600" dirty="0" smtClean="0"/>
              <a:t>Kekerasan merupakan sebuah terminologi yang sarat dengan arti dan makna “derita”, baik dikaji dari perspektif psikologi maupun hukum bahwa didalamnya terkandung perilaku manusia yang dapat menimbulkan penderitaan bagi orang lain. </a:t>
            </a:r>
          </a:p>
          <a:p>
            <a:r>
              <a:rPr lang="id-ID" sz="3600" dirty="0" smtClean="0"/>
              <a:t>Tindakan yang membawa kekuatan untuk melakukan paksaan atau tekanan fisik maupun non fisik (Prof. Dr. Maidin Gultom, S.H., M.Hum.)</a:t>
            </a:r>
            <a:endParaRPr lang="id-ID" sz="3600" dirty="0"/>
          </a:p>
        </p:txBody>
      </p:sp>
    </p:spTree>
    <p:extLst>
      <p:ext uri="{BB962C8B-B14F-4D97-AF65-F5344CB8AC3E}">
        <p14:creationId xmlns:p14="http://schemas.microsoft.com/office/powerpoint/2010/main" xmlns="" val="148338766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000" dirty="0" smtClean="0">
                <a:latin typeface="Baskerville Old Face" panose="02020602080505020303" pitchFamily="18" charset="0"/>
              </a:rPr>
              <a:t>Apakah KEKERASAN TERHADAP PEREMPUAN dan KEKERASAN TERHADAP ANAK ? </a:t>
            </a:r>
            <a:endParaRPr lang="id-ID" sz="3000" dirty="0">
              <a:latin typeface="Baskerville Old Face" panose="02020602080505020303" pitchFamily="18" charset="0"/>
            </a:endParaRPr>
          </a:p>
        </p:txBody>
      </p:sp>
      <p:sp>
        <p:nvSpPr>
          <p:cNvPr id="3" name="Content Placeholder 2"/>
          <p:cNvSpPr>
            <a:spLocks noGrp="1"/>
          </p:cNvSpPr>
          <p:nvPr>
            <p:ph idx="1"/>
          </p:nvPr>
        </p:nvSpPr>
        <p:spPr/>
        <p:txBody>
          <a:bodyPr>
            <a:noAutofit/>
          </a:bodyPr>
          <a:lstStyle/>
          <a:p>
            <a:pPr algn="just"/>
            <a:r>
              <a:rPr lang="id-ID" sz="2100" dirty="0" smtClean="0"/>
              <a:t>Kekerasan Terhadap Perempuan adalah setiap tindakan berdasarkan gender yang menyebabkan atau dapat menyebabkan kerugian atau penderitaan fisik, seksual, atau psikologis terhadap perempuan, termasuk ancaman untuk melakukan tindakan tersebut, pemaksaan atau perampasan kemerdekaan,baik yang terjadi dalam kehidupan masyara</a:t>
            </a:r>
            <a:r>
              <a:rPr lang="id-ID" sz="2100" dirty="0"/>
              <a:t>k</a:t>
            </a:r>
            <a:r>
              <a:rPr lang="id-ID" sz="2100" dirty="0" smtClean="0"/>
              <a:t>at atau pribadi. (Butir 113 Laporan Word Conference tahun 1995, di Beijing)</a:t>
            </a:r>
          </a:p>
          <a:p>
            <a:pPr algn="just"/>
            <a:r>
              <a:rPr lang="id-ID" sz="2100" dirty="0" smtClean="0"/>
              <a:t>Kekerasan Terhadap Anak adalah setiap perbuatan terhadap anak yang yang berakibat timbulnya kesengsaraan atau penderitaan secara fisik, psikis, seksual dan/atau penelantaran, termasuk ancaman untuk melakukan perbuatan, pemaksaan atau perampasan kemerdekaan secara melawan hukum (Pasal 1 butir 15a UU No. 35 tahun 2014) </a:t>
            </a:r>
            <a:endParaRPr lang="id-ID" sz="2100" dirty="0"/>
          </a:p>
        </p:txBody>
      </p:sp>
    </p:spTree>
    <p:extLst>
      <p:ext uri="{BB962C8B-B14F-4D97-AF65-F5344CB8AC3E}">
        <p14:creationId xmlns:p14="http://schemas.microsoft.com/office/powerpoint/2010/main" xmlns="" val="189956725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667</TotalTime>
  <Words>2657</Words>
  <Application>Microsoft Office PowerPoint</Application>
  <PresentationFormat>Custom</PresentationFormat>
  <Paragraphs>274</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Facet</vt:lpstr>
      <vt:lpstr>KEKERASAN TERHADAP PEREMPUAN  DAN ANAK </vt:lpstr>
      <vt:lpstr>KASUS KEKERASAN PADA ANAK</vt:lpstr>
      <vt:lpstr>KASUS KEKERASAN PADA ANAK</vt:lpstr>
      <vt:lpstr>KASUS KEKERASAN THD PEREMPUAN</vt:lpstr>
      <vt:lpstr>KORBAN KDRT</vt:lpstr>
      <vt:lpstr>KORBAN TPPO</vt:lpstr>
      <vt:lpstr>KORBAN PENYELUDUPAN MANUSIA</vt:lpstr>
      <vt:lpstr>APA ITU KEKERASAN ?</vt:lpstr>
      <vt:lpstr>Apakah KEKERASAN TERHADAP PEREMPUAN dan KEKERASAN TERHADAP ANAK ? </vt:lpstr>
      <vt:lpstr>JENIS – JENIS KEKERASAN :</vt:lpstr>
      <vt:lpstr>FAKTOR PENYEBAB :</vt:lpstr>
      <vt:lpstr>Kekerasan terhadap perempuan dan anak dapat terjadi  : -  dalam lingkup rumah tangga -  di luar lingkup rumah tangga</vt:lpstr>
      <vt:lpstr>Kekerasan terhadap perempuan dan anak dalam hukum pidana Indonesia diatur dalam : </vt:lpstr>
      <vt:lpstr>Lanjutan...</vt:lpstr>
      <vt:lpstr>Upaya penanganan kekerasan terhadap perempuan dan anak</vt:lpstr>
      <vt:lpstr>Tujuan UPPA</vt:lpstr>
      <vt:lpstr>Prinsip UPPA</vt:lpstr>
      <vt:lpstr>Fungsi UPPA</vt:lpstr>
      <vt:lpstr>Mekanisme dan tatacara pelayanan saksi dan korban pada UPPA meliputi :</vt:lpstr>
      <vt:lpstr>Slide 20</vt:lpstr>
      <vt:lpstr>Slide 21</vt:lpstr>
      <vt:lpstr>Slide 22</vt:lpstr>
      <vt:lpstr>Slide 23</vt:lpstr>
      <vt:lpstr>Slide 24</vt:lpstr>
      <vt:lpstr>Slide 25</vt:lpstr>
      <vt:lpstr>Slide 26</vt:lpstr>
      <vt:lpstr>Tahap penerimaan laporan :</vt:lpstr>
      <vt:lpstr>Lanjutan...</vt:lpstr>
      <vt:lpstr>Tahap penyidikan </vt:lpstr>
      <vt:lpstr>Lanjutan...</vt:lpstr>
      <vt:lpstr>Tahap akhir penyidikan</vt:lpstr>
      <vt:lpstr>Hambatan bagi Penyidik :</vt:lpstr>
      <vt:lpstr>Bentuk kejahatan kekerasan terhadap perempuan yang banyak dilaporkan pada pihak Kepolisian berupa :</vt:lpstr>
      <vt:lpstr>Upaya preventif Polri :</vt:lpstr>
      <vt:lpstr>Dalam tugas pelayanan terhadap Perepuan dan Anak  anggota penyidik wajib memberikan bantuan konseling bila diperlukan.  </vt:lpstr>
      <vt:lpstr>Slide 36</vt:lpstr>
      <vt:lpstr>Peran serta masyarakat :</vt:lpstr>
      <vt:lpstr>PARADIGMA KASUS KEKERASAN PADA ANAK</vt:lpstr>
      <vt:lpstr>PERMASALAHAN YANG DIHADAPI DALAM MENANGANI PEREMPUAN DAN ANAK KORBAN KEKERASAN</vt:lpstr>
      <vt:lpstr>Upaya - upaya</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ASPEK HUKUM  KEKERASAN TERHADAP PEREMPUAN  DAN ANAK</dc:title>
  <dc:creator>asus</dc:creator>
  <cp:lastModifiedBy>Windows8</cp:lastModifiedBy>
  <cp:revision>63</cp:revision>
  <dcterms:created xsi:type="dcterms:W3CDTF">2015-04-20T14:47:38Z</dcterms:created>
  <dcterms:modified xsi:type="dcterms:W3CDTF">2015-10-23T02:36:09Z</dcterms:modified>
</cp:coreProperties>
</file>