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handoutMasterIdLst>
    <p:handoutMasterId r:id="rId41"/>
  </p:handoutMasterIdLst>
  <p:sldIdLst>
    <p:sldId id="256" r:id="rId4"/>
    <p:sldId id="257" r:id="rId5"/>
    <p:sldId id="276" r:id="rId6"/>
    <p:sldId id="293" r:id="rId7"/>
    <p:sldId id="294" r:id="rId8"/>
    <p:sldId id="271" r:id="rId9"/>
    <p:sldId id="272" r:id="rId10"/>
    <p:sldId id="273" r:id="rId11"/>
    <p:sldId id="274" r:id="rId12"/>
    <p:sldId id="275" r:id="rId13"/>
    <p:sldId id="258" r:id="rId14"/>
    <p:sldId id="277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8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9144000" cy="685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422C16"/>
    <a:srgbClr val="0C788E"/>
    <a:srgbClr val="025198"/>
    <a:srgbClr val="000099"/>
    <a:srgbClr val="1C1C1C"/>
    <a:srgbClr val="3366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ndang\Documents\TRIMSS%20and%20PIS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ndang\Documents\TRIMSS%20and%20PIS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ndang\Documents\TRIMSS%20and%20PI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Sheet1!$B$7</c:f>
              <c:strCache>
                <c:ptCount val="1"/>
                <c:pt idx="0">
                  <c:v>Below Level 1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Sheet1!$B$8:$B$15</c:f>
              <c:numCache>
                <c:formatCode>0.0</c:formatCode>
                <c:ptCount val="8"/>
                <c:pt idx="0">
                  <c:v>1.429923754259993</c:v>
                </c:pt>
                <c:pt idx="1">
                  <c:v>3.0122351185359997</c:v>
                </c:pt>
                <c:pt idx="2">
                  <c:v>4.1588658808929955</c:v>
                </c:pt>
                <c:pt idx="3">
                  <c:v>2.5862019773680003</c:v>
                </c:pt>
                <c:pt idx="4">
                  <c:v>1.9150564915279995</c:v>
                </c:pt>
                <c:pt idx="5">
                  <c:v>3.9514942825500001</c:v>
                </c:pt>
                <c:pt idx="6">
                  <c:v>22.133062661671001</c:v>
                </c:pt>
                <c:pt idx="7">
                  <c:v>43.528938729686011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Sheet1!$C$8:$C$15</c:f>
              <c:numCache>
                <c:formatCode>0.0</c:formatCode>
                <c:ptCount val="8"/>
                <c:pt idx="0">
                  <c:v>3.440248058016</c:v>
                </c:pt>
                <c:pt idx="1">
                  <c:v>6.8074957739449955</c:v>
                </c:pt>
                <c:pt idx="2">
                  <c:v>8.648465862766999</c:v>
                </c:pt>
                <c:pt idx="3">
                  <c:v>6.1779489487789832</c:v>
                </c:pt>
                <c:pt idx="4">
                  <c:v>6.210306315565</c:v>
                </c:pt>
                <c:pt idx="5">
                  <c:v>8.5267473176930046</c:v>
                </c:pt>
                <c:pt idx="6">
                  <c:v>30.394086779352001</c:v>
                </c:pt>
                <c:pt idx="7">
                  <c:v>33.140735873396004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Sheet1!$D$8:$D$15</c:f>
              <c:numCache>
                <c:formatCode>0.0</c:formatCode>
                <c:ptCount val="8"/>
                <c:pt idx="0">
                  <c:v>8.7376711077589633</c:v>
                </c:pt>
                <c:pt idx="1">
                  <c:v>13.129433695317006</c:v>
                </c:pt>
                <c:pt idx="2">
                  <c:v>15.501758540610998</c:v>
                </c:pt>
                <c:pt idx="3">
                  <c:v>13.242516907034</c:v>
                </c:pt>
                <c:pt idx="4">
                  <c:v>15.622705668081</c:v>
                </c:pt>
                <c:pt idx="5">
                  <c:v>17.421065731574988</c:v>
                </c:pt>
                <c:pt idx="6">
                  <c:v>27.298888540688999</c:v>
                </c:pt>
                <c:pt idx="7">
                  <c:v>16.902656613212987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Sheet1!$E$8:$E$15</c:f>
              <c:numCache>
                <c:formatCode>0.0</c:formatCode>
                <c:ptCount val="8"/>
                <c:pt idx="0">
                  <c:v>15.172354683269004</c:v>
                </c:pt>
                <c:pt idx="1">
                  <c:v>18.662116054380945</c:v>
                </c:pt>
                <c:pt idx="2">
                  <c:v>20.936712932063884</c:v>
                </c:pt>
                <c:pt idx="3">
                  <c:v>21.948131634476923</c:v>
                </c:pt>
                <c:pt idx="4">
                  <c:v>24.390345732880988</c:v>
                </c:pt>
                <c:pt idx="5">
                  <c:v>25.716945024926005</c:v>
                </c:pt>
                <c:pt idx="6">
                  <c:v>14.02447157526</c:v>
                </c:pt>
                <c:pt idx="7">
                  <c:v>5.4364316954150134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Sheet1!$F$8:$F$15</c:f>
              <c:numCache>
                <c:formatCode>0.0</c:formatCode>
                <c:ptCount val="8"/>
                <c:pt idx="0">
                  <c:v>20.791440550259946</c:v>
                </c:pt>
                <c:pt idx="1">
                  <c:v>22.776200957590987</c:v>
                </c:pt>
                <c:pt idx="2">
                  <c:v>22.196141236710002</c:v>
                </c:pt>
                <c:pt idx="3">
                  <c:v>25.389840486863989</c:v>
                </c:pt>
                <c:pt idx="4">
                  <c:v>26.293535666474</c:v>
                </c:pt>
                <c:pt idx="5">
                  <c:v>23.503233503469918</c:v>
                </c:pt>
                <c:pt idx="6">
                  <c:v>4.8910322548169871</c:v>
                </c:pt>
                <c:pt idx="7">
                  <c:v>0.91606090065199997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Level 5</c:v>
                </c:pt>
              </c:strCache>
            </c:strRef>
          </c:tx>
          <c:spPr>
            <a:solidFill>
              <a:srgbClr val="F68222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Sheet1!$G$8:$G$15</c:f>
              <c:numCache>
                <c:formatCode>0.0</c:formatCode>
                <c:ptCount val="8"/>
                <c:pt idx="0">
                  <c:v>23.784291857652999</c:v>
                </c:pt>
                <c:pt idx="1">
                  <c:v>19.985095016514986</c:v>
                </c:pt>
                <c:pt idx="2">
                  <c:v>17.246720071186896</c:v>
                </c:pt>
                <c:pt idx="3">
                  <c:v>19.899054390019035</c:v>
                </c:pt>
                <c:pt idx="4">
                  <c:v>17.718841807832</c:v>
                </c:pt>
                <c:pt idx="5">
                  <c:v>14.706419942245002</c:v>
                </c:pt>
                <c:pt idx="6">
                  <c:v>0.97925177779199979</c:v>
                </c:pt>
                <c:pt idx="7">
                  <c:v>7.5176187638000033E-2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Level 6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Sheet1!$A$8:$A$15</c:f>
              <c:strCache>
                <c:ptCount val="8"/>
                <c:pt idx="0">
                  <c:v>Shanghai-China</c:v>
                </c:pt>
                <c:pt idx="1">
                  <c:v>Singapore</c:v>
                </c:pt>
                <c:pt idx="2">
                  <c:v>Chinese Taipei</c:v>
                </c:pt>
                <c:pt idx="3">
                  <c:v>Hong Kong-China</c:v>
                </c:pt>
                <c:pt idx="4">
                  <c:v>Korea</c:v>
                </c:pt>
                <c:pt idx="5">
                  <c:v>Japan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Sheet1!$H$8:$H$15</c:f>
              <c:numCache>
                <c:formatCode>0.0</c:formatCode>
                <c:ptCount val="8"/>
                <c:pt idx="0">
                  <c:v>26.644069988784999</c:v>
                </c:pt>
                <c:pt idx="1">
                  <c:v>15.627423383714998</c:v>
                </c:pt>
                <c:pt idx="2">
                  <c:v>11.311335475768002</c:v>
                </c:pt>
                <c:pt idx="3">
                  <c:v>10.756305655459</c:v>
                </c:pt>
                <c:pt idx="4">
                  <c:v>7.8492083176390004</c:v>
                </c:pt>
                <c:pt idx="5">
                  <c:v>6.1740941975399863</c:v>
                </c:pt>
                <c:pt idx="6">
                  <c:v>0.27920641041799993</c:v>
                </c:pt>
                <c:pt idx="7">
                  <c:v>0</c:v>
                </c:pt>
              </c:numCache>
            </c:numRef>
          </c:val>
        </c:ser>
        <c:overlap val="100"/>
        <c:axId val="36543872"/>
        <c:axId val="34530432"/>
      </c:barChart>
      <c:catAx>
        <c:axId val="36543872"/>
        <c:scaling>
          <c:orientation val="minMax"/>
        </c:scaling>
        <c:axPos val="b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34530432"/>
        <c:crosses val="autoZero"/>
        <c:auto val="1"/>
        <c:lblAlgn val="ctr"/>
        <c:lblOffset val="100"/>
      </c:catAx>
      <c:valAx>
        <c:axId val="3453043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36543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plotArea>
      <c:layout/>
      <c:barChart>
        <c:barDir val="col"/>
        <c:grouping val="stacked"/>
        <c:ser>
          <c:idx val="0"/>
          <c:order val="0"/>
          <c:tx>
            <c:strRef>
              <c:f>Sheet2!$B$7</c:f>
              <c:strCache>
                <c:ptCount val="1"/>
                <c:pt idx="0">
                  <c:v>Below Level 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Sheet2!$B$8:$B$15</c:f>
              <c:numCache>
                <c:formatCode>0.0%</c:formatCode>
                <c:ptCount val="8"/>
                <c:pt idx="0">
                  <c:v>2.7835451263740006E-2</c:v>
                </c:pt>
                <c:pt idx="1">
                  <c:v>4.0772263773300003E-3</c:v>
                </c:pt>
                <c:pt idx="2">
                  <c:v>3.2110111550850001E-2</c:v>
                </c:pt>
                <c:pt idx="3">
                  <c:v>1.4267986922919957E-2</c:v>
                </c:pt>
                <c:pt idx="4">
                  <c:v>1.0949892247000046E-2</c:v>
                </c:pt>
                <c:pt idx="5">
                  <c:v>2.1678988624680012E-2</c:v>
                </c:pt>
                <c:pt idx="6">
                  <c:v>0.12184584194565042</c:v>
                </c:pt>
                <c:pt idx="7">
                  <c:v>0.24567173840776999</c:v>
                </c:pt>
              </c:numCache>
            </c:numRef>
          </c:val>
        </c:ser>
        <c:ser>
          <c:idx val="1"/>
          <c:order val="1"/>
          <c:tx>
            <c:strRef>
              <c:f>Sheet2!$C$7</c:f>
              <c:strCache>
                <c:ptCount val="1"/>
                <c:pt idx="0">
                  <c:v>Level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Sheet2!$C$8:$C$15</c:f>
              <c:numCache>
                <c:formatCode>0.0%</c:formatCode>
                <c:ptCount val="8"/>
                <c:pt idx="0">
                  <c:v>8.7111386422070003E-2</c:v>
                </c:pt>
                <c:pt idx="1">
                  <c:v>2.759698971163E-2</c:v>
                </c:pt>
                <c:pt idx="2">
                  <c:v>7.4683485481709999E-2</c:v>
                </c:pt>
                <c:pt idx="3">
                  <c:v>5.1948548106299709E-2</c:v>
                </c:pt>
                <c:pt idx="4">
                  <c:v>5.2395087603310193E-2</c:v>
                </c:pt>
                <c:pt idx="5">
                  <c:v>8.8857146446510327E-2</c:v>
                </c:pt>
                <c:pt idx="6">
                  <c:v>0.30613936108170031</c:v>
                </c:pt>
                <c:pt idx="7">
                  <c:v>0.41026381124337002</c:v>
                </c:pt>
              </c:numCache>
            </c:numRef>
          </c:val>
        </c:ser>
        <c:ser>
          <c:idx val="2"/>
          <c:order val="2"/>
          <c:tx>
            <c:strRef>
              <c:f>Sheet2!$D$7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Sheet2!$D$8:$D$15</c:f>
              <c:numCache>
                <c:formatCode>0.0%</c:formatCode>
                <c:ptCount val="8"/>
                <c:pt idx="0">
                  <c:v>0.17499696270139101</c:v>
                </c:pt>
                <c:pt idx="1">
                  <c:v>0.10515829750533</c:v>
                </c:pt>
                <c:pt idx="2">
                  <c:v>0.16269835483950001</c:v>
                </c:pt>
                <c:pt idx="3">
                  <c:v>0.15104217797392999</c:v>
                </c:pt>
                <c:pt idx="4">
                  <c:v>0.18502388023440999</c:v>
                </c:pt>
                <c:pt idx="5">
                  <c:v>0.21102063424897</c:v>
                </c:pt>
                <c:pt idx="6">
                  <c:v>0.34697742093288136</c:v>
                </c:pt>
                <c:pt idx="7">
                  <c:v>0.26952915545105999</c:v>
                </c:pt>
              </c:numCache>
            </c:numRef>
          </c:val>
        </c:ser>
        <c:ser>
          <c:idx val="3"/>
          <c:order val="3"/>
          <c:tx>
            <c:strRef>
              <c:f>Sheet2!$E$7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Sheet2!$E$8:$E$15</c:f>
              <c:numCache>
                <c:formatCode>0.0%</c:formatCode>
                <c:ptCount val="8"/>
                <c:pt idx="0">
                  <c:v>0.25382384805977998</c:v>
                </c:pt>
                <c:pt idx="1">
                  <c:v>0.25967321609458999</c:v>
                </c:pt>
                <c:pt idx="2">
                  <c:v>0.26600876228672032</c:v>
                </c:pt>
                <c:pt idx="3">
                  <c:v>0.29377106470135</c:v>
                </c:pt>
                <c:pt idx="4">
                  <c:v>0.33144428779034202</c:v>
                </c:pt>
                <c:pt idx="5">
                  <c:v>0.33259032204409095</c:v>
                </c:pt>
                <c:pt idx="6">
                  <c:v>0.17470076296959</c:v>
                </c:pt>
                <c:pt idx="7">
                  <c:v>6.9176938743480021E-2</c:v>
                </c:pt>
              </c:numCache>
            </c:numRef>
          </c:val>
        </c:ser>
        <c:ser>
          <c:idx val="4"/>
          <c:order val="4"/>
          <c:tx>
            <c:strRef>
              <c:f>Sheet2!$F$7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Sheet2!$F$8:$F$15</c:f>
              <c:numCache>
                <c:formatCode>0.0%</c:formatCode>
                <c:ptCount val="8"/>
                <c:pt idx="0">
                  <c:v>0.25714423623902</c:v>
                </c:pt>
                <c:pt idx="1">
                  <c:v>0.36058959056747136</c:v>
                </c:pt>
                <c:pt idx="2">
                  <c:v>0.29514670890703998</c:v>
                </c:pt>
                <c:pt idx="3">
                  <c:v>0.32706973249896032</c:v>
                </c:pt>
                <c:pt idx="4">
                  <c:v>0.30396925199693031</c:v>
                </c:pt>
                <c:pt idx="5">
                  <c:v>0.25756508907615</c:v>
                </c:pt>
                <c:pt idx="6">
                  <c:v>4.4147437888780179E-2</c:v>
                </c:pt>
                <c:pt idx="7">
                  <c:v>5.289582700750018E-3</c:v>
                </c:pt>
              </c:numCache>
            </c:numRef>
          </c:val>
        </c:ser>
        <c:ser>
          <c:idx val="5"/>
          <c:order val="5"/>
          <c:tx>
            <c:strRef>
              <c:f>Sheet2!$G$7</c:f>
              <c:strCache>
                <c:ptCount val="1"/>
                <c:pt idx="0">
                  <c:v>Level 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Sheet2!$G$8:$G$15</c:f>
              <c:numCache>
                <c:formatCode>0.0%</c:formatCode>
                <c:ptCount val="8"/>
                <c:pt idx="0">
                  <c:v>0.15316068758991999</c:v>
                </c:pt>
                <c:pt idx="1">
                  <c:v>0.20366769219097999</c:v>
                </c:pt>
                <c:pt idx="2">
                  <c:v>0.14383359234557988</c:v>
                </c:pt>
                <c:pt idx="3">
                  <c:v>0.14164848342908057</c:v>
                </c:pt>
                <c:pt idx="4">
                  <c:v>0.10544920384295002</c:v>
                </c:pt>
                <c:pt idx="5">
                  <c:v>8.0325502831680384E-2</c:v>
                </c:pt>
                <c:pt idx="6">
                  <c:v>5.8887630325600319E-3</c:v>
                </c:pt>
                <c:pt idx="7">
                  <c:v>6.8773453570000122E-5</c:v>
                </c:pt>
              </c:numCache>
            </c:numRef>
          </c:val>
        </c:ser>
        <c:ser>
          <c:idx val="6"/>
          <c:order val="6"/>
          <c:tx>
            <c:strRef>
              <c:f>Sheet2!$H$7</c:f>
              <c:strCache>
                <c:ptCount val="1"/>
                <c:pt idx="0">
                  <c:v>Level 6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Sheet2!$A$8:$A$15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Sheet2!$H$8:$H$15</c:f>
              <c:numCache>
                <c:formatCode>0.0%</c:formatCode>
                <c:ptCount val="8"/>
                <c:pt idx="0">
                  <c:v>4.5927427724069998E-2</c:v>
                </c:pt>
                <c:pt idx="1">
                  <c:v>3.923698755267014E-2</c:v>
                </c:pt>
                <c:pt idx="2">
                  <c:v>2.5518984588590001E-2</c:v>
                </c:pt>
                <c:pt idx="3">
                  <c:v>2.0252006367470002E-2</c:v>
                </c:pt>
                <c:pt idx="4">
                  <c:v>1.0768396285059999E-2</c:v>
                </c:pt>
                <c:pt idx="5">
                  <c:v>7.9623167279200009E-3</c:v>
                </c:pt>
                <c:pt idx="6">
                  <c:v>3.004121488300021E-4</c:v>
                </c:pt>
                <c:pt idx="7">
                  <c:v>0</c:v>
                </c:pt>
              </c:numCache>
            </c:numRef>
          </c:val>
        </c:ser>
        <c:overlap val="100"/>
        <c:axId val="34665984"/>
        <c:axId val="34667520"/>
      </c:barChart>
      <c:catAx>
        <c:axId val="346659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34667520"/>
        <c:crosses val="autoZero"/>
        <c:auto val="1"/>
        <c:lblAlgn val="ctr"/>
        <c:lblOffset val="100"/>
      </c:catAx>
      <c:valAx>
        <c:axId val="34667520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34665984"/>
        <c:crosses val="autoZero"/>
        <c:crossBetween val="between"/>
        <c:majorUnit val="0.1"/>
      </c:valAx>
    </c:plotArea>
    <c:legend>
      <c:legendPos val="r"/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Sheet3!$B$7</c:f>
              <c:strCache>
                <c:ptCount val="1"/>
                <c:pt idx="0">
                  <c:v>Below Level 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Sheet3!$B$8:$B$15</c:f>
              <c:numCache>
                <c:formatCode>0.0%</c:formatCode>
                <c:ptCount val="8"/>
                <c:pt idx="0">
                  <c:v>4.4194833190423534E-3</c:v>
                </c:pt>
                <c:pt idx="1">
                  <c:v>8.9468223315437747E-4</c:v>
                </c:pt>
                <c:pt idx="2">
                  <c:v>1.3227242302752684E-2</c:v>
                </c:pt>
                <c:pt idx="3">
                  <c:v>2.1679479136221002E-3</c:v>
                </c:pt>
                <c:pt idx="4">
                  <c:v>2.3300299905676196E-3</c:v>
                </c:pt>
                <c:pt idx="5">
                  <c:v>7.0891128816447952E-3</c:v>
                </c:pt>
                <c:pt idx="6">
                  <c:v>1.2246828442921461E-2</c:v>
                </c:pt>
                <c:pt idx="7">
                  <c:v>1.7114167797020539E-2</c:v>
                </c:pt>
              </c:numCache>
            </c:numRef>
          </c:val>
        </c:ser>
        <c:ser>
          <c:idx val="1"/>
          <c:order val="1"/>
          <c:tx>
            <c:strRef>
              <c:f>Sheet3!$C$7</c:f>
              <c:strCache>
                <c:ptCount val="1"/>
                <c:pt idx="0">
                  <c:v>Level 1a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Sheet3!$C$8:$C$15</c:f>
              <c:numCache>
                <c:formatCode>0.0%</c:formatCode>
                <c:ptCount val="8"/>
                <c:pt idx="0">
                  <c:v>2.7465571007913612E-2</c:v>
                </c:pt>
                <c:pt idx="1">
                  <c:v>5.6401136353726924E-3</c:v>
                </c:pt>
                <c:pt idx="2">
                  <c:v>3.3658289335267384E-2</c:v>
                </c:pt>
                <c:pt idx="3">
                  <c:v>1.4732438133826702E-2</c:v>
                </c:pt>
                <c:pt idx="4">
                  <c:v>8.822489838292466E-3</c:v>
                </c:pt>
                <c:pt idx="5">
                  <c:v>3.5212324008660235E-2</c:v>
                </c:pt>
                <c:pt idx="6">
                  <c:v>9.9123421277460766E-2</c:v>
                </c:pt>
                <c:pt idx="7">
                  <c:v>0.14109562764168632</c:v>
                </c:pt>
              </c:numCache>
            </c:numRef>
          </c:val>
        </c:ser>
        <c:ser>
          <c:idx val="2"/>
          <c:order val="2"/>
          <c:tx>
            <c:strRef>
              <c:f>Sheet3!$D$7</c:f>
              <c:strCache>
                <c:ptCount val="1"/>
                <c:pt idx="0">
                  <c:v>Level 1b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Sheet3!$D$8:$D$15</c:f>
              <c:numCache>
                <c:formatCode>0.0%</c:formatCode>
                <c:ptCount val="8"/>
                <c:pt idx="0">
                  <c:v>9.2925462700632316E-2</c:v>
                </c:pt>
                <c:pt idx="1">
                  <c:v>3.4013721483842192E-2</c:v>
                </c:pt>
                <c:pt idx="2">
                  <c:v>8.9065439144553227E-2</c:v>
                </c:pt>
                <c:pt idx="3">
                  <c:v>6.5993186873551421E-2</c:v>
                </c:pt>
                <c:pt idx="4">
                  <c:v>4.6787650245073434E-2</c:v>
                </c:pt>
                <c:pt idx="5">
                  <c:v>0.11414573550535359</c:v>
                </c:pt>
                <c:pt idx="6">
                  <c:v>0.31732433278299293</c:v>
                </c:pt>
                <c:pt idx="7">
                  <c:v>0.37600921361583217</c:v>
                </c:pt>
              </c:numCache>
            </c:numRef>
          </c:val>
        </c:ser>
        <c:ser>
          <c:idx val="3"/>
          <c:order val="3"/>
          <c:tx>
            <c:strRef>
              <c:f>Sheet3!$E$7</c:f>
              <c:strCache>
                <c:ptCount val="1"/>
                <c:pt idx="0">
                  <c:v>Level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Sheet3!$E$8:$E$15</c:f>
              <c:numCache>
                <c:formatCode>0.0%</c:formatCode>
                <c:ptCount val="8"/>
                <c:pt idx="0">
                  <c:v>0.18519031160060745</c:v>
                </c:pt>
                <c:pt idx="1">
                  <c:v>0.13272689660677903</c:v>
                </c:pt>
                <c:pt idx="2">
                  <c:v>0.17956697503462801</c:v>
                </c:pt>
                <c:pt idx="3">
                  <c:v>0.16055416986487561</c:v>
                </c:pt>
                <c:pt idx="4">
                  <c:v>0.15413705327179691</c:v>
                </c:pt>
                <c:pt idx="5">
                  <c:v>0.24615864179974609</c:v>
                </c:pt>
                <c:pt idx="6">
                  <c:v>0.36809839994803811</c:v>
                </c:pt>
                <c:pt idx="7">
                  <c:v>0.34310834597622658</c:v>
                </c:pt>
              </c:numCache>
            </c:numRef>
          </c:val>
        </c:ser>
        <c:ser>
          <c:idx val="4"/>
          <c:order val="4"/>
          <c:tx>
            <c:strRef>
              <c:f>Sheet3!$F$7</c:f>
              <c:strCache>
                <c:ptCount val="1"/>
                <c:pt idx="0">
                  <c:v>Level 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Sheet3!$F$8:$F$15</c:f>
              <c:numCache>
                <c:formatCode>0.0%</c:formatCode>
                <c:ptCount val="8"/>
                <c:pt idx="0">
                  <c:v>0.2758536741312369</c:v>
                </c:pt>
                <c:pt idx="1">
                  <c:v>0.2851474804096033</c:v>
                </c:pt>
                <c:pt idx="2">
                  <c:v>0.28002140169405765</c:v>
                </c:pt>
                <c:pt idx="3">
                  <c:v>0.31397754145114082</c:v>
                </c:pt>
                <c:pt idx="4">
                  <c:v>0.32986315682218181</c:v>
                </c:pt>
                <c:pt idx="5">
                  <c:v>0.33547644641856361</c:v>
                </c:pt>
                <c:pt idx="6">
                  <c:v>0.16721618224800541</c:v>
                </c:pt>
                <c:pt idx="7">
                  <c:v>0.11243639489793635</c:v>
                </c:pt>
              </c:numCache>
            </c:numRef>
          </c:val>
        </c:ser>
        <c:ser>
          <c:idx val="5"/>
          <c:order val="5"/>
          <c:tx>
            <c:strRef>
              <c:f>Sheet3!$G$7</c:f>
              <c:strCache>
                <c:ptCount val="1"/>
                <c:pt idx="0">
                  <c:v>Level 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Sheet3!$G$8:$G$15</c:f>
              <c:numCache>
                <c:formatCode>0.0%</c:formatCode>
                <c:ptCount val="8"/>
                <c:pt idx="0">
                  <c:v>0.25718288133858835</c:v>
                </c:pt>
                <c:pt idx="1">
                  <c:v>0.34665168797467927</c:v>
                </c:pt>
                <c:pt idx="2">
                  <c:v>0.27023938947981657</c:v>
                </c:pt>
                <c:pt idx="3">
                  <c:v>0.31834302549404841</c:v>
                </c:pt>
                <c:pt idx="4">
                  <c:v>0.32905859286835237</c:v>
                </c:pt>
                <c:pt idx="5">
                  <c:v>0.21004212552612056</c:v>
                </c:pt>
                <c:pt idx="6">
                  <c:v>3.3081336421725435E-2</c:v>
                </c:pt>
                <c:pt idx="7">
                  <c:v>1.0072696394752351E-2</c:v>
                </c:pt>
              </c:numCache>
            </c:numRef>
          </c:val>
        </c:ser>
        <c:ser>
          <c:idx val="6"/>
          <c:order val="6"/>
          <c:tx>
            <c:strRef>
              <c:f>Sheet3!$H$7</c:f>
              <c:strCache>
                <c:ptCount val="1"/>
                <c:pt idx="0">
                  <c:v>Level 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Sheet3!$H$8:$H$15</c:f>
              <c:numCache>
                <c:formatCode>0.0%</c:formatCode>
                <c:ptCount val="8"/>
                <c:pt idx="0">
                  <c:v>0.13064131526379527</c:v>
                </c:pt>
                <c:pt idx="1">
                  <c:v>0.1704950496637857</c:v>
                </c:pt>
                <c:pt idx="2">
                  <c:v>0.11485721078389095</c:v>
                </c:pt>
                <c:pt idx="3">
                  <c:v>0.11212680168741572</c:v>
                </c:pt>
                <c:pt idx="4">
                  <c:v>0.11850151268146498</c:v>
                </c:pt>
                <c:pt idx="5">
                  <c:v>4.7815465131169223E-2</c:v>
                </c:pt>
                <c:pt idx="6">
                  <c:v>2.8813799978302012E-3</c:v>
                </c:pt>
                <c:pt idx="7">
                  <c:v>1.6355367700000023E-4</c:v>
                </c:pt>
              </c:numCache>
            </c:numRef>
          </c:val>
        </c:ser>
        <c:ser>
          <c:idx val="7"/>
          <c:order val="7"/>
          <c:tx>
            <c:strRef>
              <c:f>Sheet3!$I$7</c:f>
              <c:strCache>
                <c:ptCount val="1"/>
                <c:pt idx="0">
                  <c:v>Level 6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ysClr val="windowText" lastClr="000000"/>
              </a:solidFill>
            </a:ln>
          </c:spPr>
          <c:cat>
            <c:strRef>
              <c:f>Sheet3!$A$8:$A$15</c:f>
              <c:strCache>
                <c:ptCount val="8"/>
                <c:pt idx="0">
                  <c:v>Singapore</c:v>
                </c:pt>
                <c:pt idx="1">
                  <c:v>Shanghai-China</c:v>
                </c:pt>
                <c:pt idx="2">
                  <c:v>Japan</c:v>
                </c:pt>
                <c:pt idx="3">
                  <c:v>Hong Kong-China</c:v>
                </c:pt>
                <c:pt idx="4">
                  <c:v>Korea</c:v>
                </c:pt>
                <c:pt idx="5">
                  <c:v>Chinese Taipei</c:v>
                </c:pt>
                <c:pt idx="6">
                  <c:v>Thailand</c:v>
                </c:pt>
                <c:pt idx="7">
                  <c:v>Indonesia</c:v>
                </c:pt>
              </c:strCache>
            </c:strRef>
          </c:cat>
          <c:val>
            <c:numRef>
              <c:f>Sheet3!$I$8:$I$15</c:f>
              <c:numCache>
                <c:formatCode>0.0%</c:formatCode>
                <c:ptCount val="8"/>
                <c:pt idx="0">
                  <c:v>2.6321300638185632E-2</c:v>
                </c:pt>
                <c:pt idx="1">
                  <c:v>2.4430367992785394E-2</c:v>
                </c:pt>
                <c:pt idx="2">
                  <c:v>1.9364052225035806E-2</c:v>
                </c:pt>
                <c:pt idx="3">
                  <c:v>1.210488858152084E-2</c:v>
                </c:pt>
                <c:pt idx="4">
                  <c:v>1.0499514282272309E-2</c:v>
                </c:pt>
                <c:pt idx="5">
                  <c:v>4.0601487287435824E-3</c:v>
                </c:pt>
                <c:pt idx="6">
                  <c:v>2.8118880999999997E-5</c:v>
                </c:pt>
                <c:pt idx="7">
                  <c:v>0</c:v>
                </c:pt>
              </c:numCache>
            </c:numRef>
          </c:val>
        </c:ser>
        <c:overlap val="100"/>
        <c:axId val="34861056"/>
        <c:axId val="34862592"/>
      </c:barChart>
      <c:catAx>
        <c:axId val="34861056"/>
        <c:scaling>
          <c:orientation val="minMax"/>
        </c:scaling>
        <c:axPos val="b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34862592"/>
        <c:crosses val="autoZero"/>
        <c:auto val="1"/>
        <c:lblAlgn val="ctr"/>
        <c:lblOffset val="100"/>
      </c:catAx>
      <c:valAx>
        <c:axId val="34862592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id-ID"/>
            </a:pPr>
            <a:endParaRPr lang="en-US"/>
          </a:p>
        </c:txPr>
        <c:crossAx val="3486105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8014552202533061"/>
          <c:y val="5.4507341987656964E-2"/>
          <c:w val="0.21815045724086221"/>
          <c:h val="0.94549283324219791"/>
        </c:manualLayout>
      </c:layout>
      <c:txPr>
        <a:bodyPr/>
        <a:lstStyle/>
        <a:p>
          <a:pPr>
            <a:defRPr lang="id-ID"/>
          </a:pPr>
          <a:endParaRPr lang="en-US"/>
        </a:p>
      </c:txPr>
    </c:legend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324D4-89DB-4096-9EDA-DE301563E42F}" type="datetimeFigureOut">
              <a:rPr lang="en-US"/>
              <a:pPr/>
              <a:t>2/4/2013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34476E-2736-4299-B4C6-4073AC33DA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FDA6E0-2F2C-413E-B161-CDE94BC4CD09}" type="datetimeFigureOut">
              <a:rPr lang="id-ID"/>
              <a:pPr>
                <a:defRPr/>
              </a:pPr>
              <a:t>04/02/2013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0C2CE8-BDC7-4F04-9B17-544F4AB0A29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9F171D-44B1-4CE4-A58B-4EDD3F4C299A}" type="slidenum">
              <a:rPr lang="en-US"/>
              <a:pPr/>
              <a:t>18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46325" y="115888"/>
            <a:ext cx="4537075" cy="3402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D9D9D9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>
              <a:ea typeface="ＭＳ Ｐゴシック"/>
              <a:cs typeface="ＭＳ Ｐゴシック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6454775"/>
            <a:ext cx="9144000" cy="3730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d-ID"/>
              <a:t>Halaman </a:t>
            </a:r>
            <a:fld id="{DE166E23-5353-4528-BAAE-53FCA7B4050A}" type="slidenum">
              <a:rPr lang="id-ID"/>
              <a:pPr algn="ctr"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BFF79-C7B3-495F-8A9A-232E43C7262C}" type="slidenum">
              <a:rPr lang="id-ID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97F1F-DB0E-4F43-8145-B9CA1EE2A48B}" type="slidenum">
              <a:rPr lang="id-ID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C0C501-81C1-419F-88F5-710341372FD2}" type="slidenum">
              <a:rPr lang="id-ID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A6E6E-FC37-4847-A07B-27657B9BA254}" type="slidenum">
              <a:rPr lang="id-ID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AAAA0-8CD8-4268-8868-D19491052A82}" type="slidenum">
              <a:rPr lang="id-ID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62912-1972-4109-ABBA-62DEB91848F4}" type="slidenum">
              <a:rPr lang="id-ID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021D-EBC5-427A-BE42-11A4CE4F14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4B48-5CE9-4574-891A-A1E3EF738E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2E7B-7029-4CCD-B28D-785C148A82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928826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0912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CA09-3BCE-4557-9761-0FA86580A2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08F7-E8A0-4756-AD0D-CC97852EA1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4676"/>
            <a:ext cx="7772400" cy="1500209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4488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7D53-8AA4-4A77-9D80-BAE0B8A7B2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>
                <a:effectLst/>
              </a:defRPr>
            </a:lvl1pPr>
            <a:lvl2pPr algn="l">
              <a:defRPr sz="2400">
                <a:effectLst/>
              </a:defRPr>
            </a:lvl2pPr>
            <a:lvl3pPr algn="l">
              <a:defRPr sz="2000">
                <a:effectLst/>
              </a:defRPr>
            </a:lvl3pPr>
            <a:lvl4pPr algn="l">
              <a:defRPr sz="1800">
                <a:effectLst/>
              </a:defRPr>
            </a:lvl4pPr>
            <a:lvl5pPr algn="l"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E0BE-12BC-4765-BCFD-4DA057890A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 lang="zh-CN" altLang="en-US" sz="24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2pPr>
            <a:lvl3pPr marL="914400" indent="0" algn="ctr">
              <a:buNone/>
              <a:def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3pPr>
            <a:lvl4pPr marL="1371600" indent="0" algn="ctr">
              <a:buNone/>
              <a:defRPr lang="zh-CN" altLang="en-US" sz="18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4pPr>
            <a:lvl5pPr marL="1828800" indent="0" algn="ctr">
              <a:buNone/>
              <a:defRPr lang="zh-CN" altLang="en-US" sz="1600" b="1" dirty="0" smtClean="0">
                <a:ln w="11430"/>
                <a:gradFill>
                  <a:gsLst>
                    <a:gs pos="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  <a:gs pos="2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50000">
                      <a:schemeClr val="accent6">
                        <a:tint val="100000"/>
                        <a:shade val="99000"/>
                        <a:satMod val="100000"/>
                      </a:schemeClr>
                    </a:gs>
                    <a:gs pos="75000">
                      <a:schemeClr val="accent6">
                        <a:tint val="92000"/>
                        <a:shade val="100000"/>
                        <a:satMod val="105000"/>
                      </a:schemeClr>
                    </a:gs>
                    <a:gs pos="100000">
                      <a:schemeClr val="accent6">
                        <a:tint val="70000"/>
                        <a:shade val="100000"/>
                        <a:satMod val="13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ctr">
              <a:buNone/>
              <a:defRPr lang="zh-CN" altLang="en-US" sz="2800" b="1" dirty="0" smtClean="0">
                <a:ln/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lang="zh-CN" altLang="en-US" sz="2400" b="1" dirty="0" smtClean="0">
                <a:ln/>
                <a:solidFill>
                  <a:schemeClr val="accent1"/>
                </a:solidFill>
                <a:effectLst/>
              </a:defRPr>
            </a:lvl2pPr>
            <a:lvl3pPr marL="914400" indent="0" algn="ctr">
              <a:buNone/>
              <a:defRPr lang="zh-CN" altLang="en-US" sz="2000" b="1" dirty="0" smtClean="0">
                <a:ln/>
                <a:solidFill>
                  <a:schemeClr val="accent1"/>
                </a:solidFill>
                <a:effectLst/>
              </a:defRPr>
            </a:lvl3pPr>
            <a:lvl4pPr marL="1371600" indent="0" algn="ctr">
              <a:buNone/>
              <a:defRPr lang="zh-CN" altLang="en-US" sz="1800" b="1" dirty="0" smtClean="0">
                <a:ln/>
                <a:solidFill>
                  <a:schemeClr val="accent1"/>
                </a:solidFill>
                <a:effectLst/>
              </a:defRPr>
            </a:lvl4pPr>
            <a:lvl5pPr marL="1828800" indent="0" algn="ctr">
              <a:buNone/>
              <a:defRPr lang="zh-CN" altLang="en-US" sz="1600" b="1" dirty="0" smtClean="0">
                <a:ln/>
                <a:solidFill>
                  <a:schemeClr val="accent1"/>
                </a:solidFill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4183083"/>
          </a:xfrm>
          <a:ln w="3175">
            <a:solidFill>
              <a:schemeClr val="tx2">
                <a:shade val="50000"/>
              </a:schemeClr>
            </a:solidFill>
          </a:ln>
          <a:effectLst/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6399-8697-4B1E-B158-A17B50CABC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96A6-53ED-43E5-A520-ED3F6126EC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540A9-B375-4E7F-8230-F33CE27986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08" y="5500702"/>
            <a:ext cx="8228639" cy="857256"/>
          </a:xfrm>
        </p:spPr>
        <p:txBody>
          <a:bodyPr/>
          <a:lstStyle>
            <a:lvl1pPr algn="ctr">
              <a:spcAft>
                <a:spcPts val="0"/>
              </a:spcAft>
              <a:defRPr sz="3200" b="1">
                <a:ln w="6350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57166"/>
            <a:ext cx="5111750" cy="50720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714488"/>
            <a:ext cx="3008313" cy="3714776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spcAft>
                <a:spcPts val="600"/>
              </a:spcAft>
              <a:buNone/>
              <a:defRPr sz="1200"/>
            </a:lvl2pPr>
            <a:lvl3pPr marL="914400" indent="0">
              <a:spcAft>
                <a:spcPts val="600"/>
              </a:spcAft>
              <a:buNone/>
              <a:defRPr sz="1000"/>
            </a:lvl3pPr>
            <a:lvl4pPr marL="1371600" indent="0">
              <a:spcAft>
                <a:spcPts val="600"/>
              </a:spcAft>
              <a:buNone/>
              <a:defRPr sz="900"/>
            </a:lvl4pPr>
            <a:lvl5pPr marL="1828800" indent="0">
              <a:spcAft>
                <a:spcPts val="60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088B-6BD2-40D0-90D2-84D3B558EC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4127-D1D1-4C57-9C35-FDA5ABC7BD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88" y="428604"/>
            <a:ext cx="6172224" cy="566738"/>
          </a:xfrm>
        </p:spPr>
        <p:txBody>
          <a:bodyPr/>
          <a:lstStyle>
            <a:lvl1pPr algn="ctr">
              <a:defRPr sz="2800" b="1">
                <a:ln w="9525">
                  <a:solidFill>
                    <a:schemeClr val="tx2">
                      <a:tint val="5000"/>
                    </a:schemeClr>
                  </a:solidFill>
                  <a:prstDash val="solid"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00" y="1151862"/>
            <a:ext cx="8172000" cy="4420278"/>
          </a:xfrm>
          <a:prstGeom prst="ellipse">
            <a:avLst/>
          </a:prstGeom>
          <a:ln w="25400" cap="flat" cmpd="sng" algn="ctr">
            <a:solidFill>
              <a:schemeClr val="accent5">
                <a:shade val="75000"/>
              </a:schemeClr>
            </a:solidFill>
            <a:prstDash val="solid"/>
          </a:ln>
          <a:effectLst>
            <a:glow rad="152400">
              <a:schemeClr val="accent5">
                <a:alpha val="75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95972"/>
            <a:ext cx="5486400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FC17-8D95-4966-979E-5C7B6FAE05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4"/>
            <a:ext cx="8229600" cy="48577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154F-E870-44B3-8BDA-35A885B478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30" y="274638"/>
            <a:ext cx="1614470" cy="6083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543692" cy="6083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341-06DF-46D7-855A-834983AC2F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284D-4082-46E4-8087-40A498CAE8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0C0A-1FF6-439E-BE88-3F95442D5C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E6F0-5F87-4552-8301-8ECD9655F5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07E3-7F67-4AA7-AC5D-314A7FFE6C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F187-3E15-4C33-99DF-FD0FD592C1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09D5-F83A-4AD1-8404-5715FAF94D9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34C1-7F34-4686-A847-538669534E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5215-67DB-4BD1-8A33-6C7B375DDE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3E00-188B-43B7-BCF3-7DD61C1A9B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787A-9CCD-4E65-A433-0EFF6F334E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1910-E7D7-4B26-A215-EB170538F4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C746-CFF9-42BB-8A2B-98E916837F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131C-B38D-4406-97A6-9B376C68C0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76182-5622-44DB-8C0F-24BA1D490B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0D02-3A77-468B-BB47-FC6DB20AC5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037C-9CDE-45A9-8055-5D965AD998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0675-A250-48CA-88BD-8C360FFCC0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E4F7-6511-4F32-8F20-3AFD19A522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C14FA2-17A8-464E-99DF-B149888B60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715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F589BF-52C2-43D4-BD80-CF32DDADD7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9050">
            <a:solidFill>
              <a:schemeClr val="tx2">
                <a:tint val="5000"/>
              </a:schemeClr>
            </a:solidFill>
            <a:prstDash val="solid"/>
          </a:ln>
          <a:solidFill>
            <a:srgbClr val="FF8000"/>
          </a:solidFill>
          <a:effectLst>
            <a:outerShdw blurRad="508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8000"/>
          </a:solidFill>
          <a:latin typeface="Tw Cen MT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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F1044-D103-4061-A5AF-16F291BE52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755650" y="4292600"/>
            <a:ext cx="8137525" cy="1512888"/>
          </a:xfrm>
        </p:spPr>
        <p:txBody>
          <a:bodyPr/>
          <a:lstStyle/>
          <a:p>
            <a:pPr algn="l" eaLnBrk="1" hangingPunct="1">
              <a:defRPr/>
            </a:pP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Pusat Penelitian Dikdasmenjur</a:t>
            </a:r>
            <a: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Lembaga Penelitian dan Pengabdian kepada Masyarakat</a:t>
            </a:r>
            <a:b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UNIVESITAS NEGERI YOGYAKARTA</a:t>
            </a:r>
            <a:b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id-ID" sz="2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Januari 2013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38915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5661025"/>
            <a:ext cx="3992563" cy="479425"/>
          </a:xfrm>
        </p:spPr>
        <p:txBody>
          <a:bodyPr/>
          <a:lstStyle/>
          <a:p>
            <a:pPr algn="l" eaLnBrk="1" hangingPunct="1"/>
            <a:r>
              <a:rPr lang="id-ID" sz="1800" smtClean="0"/>
              <a:t>Disampaikan: Istanto W. Djatmiko</a:t>
            </a:r>
            <a:endParaRPr lang="es-ES" sz="1800" smtClean="0"/>
          </a:p>
        </p:txBody>
      </p:sp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755650" y="3644900"/>
            <a:ext cx="4321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d-ID" sz="32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SARASEHAN</a:t>
            </a:r>
            <a:endParaRPr lang="es-ES" sz="3200" b="1" kern="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Klasifikasi PT</a:t>
            </a:r>
            <a:endParaRPr lang="id-I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073637" cy="440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xplosion 1 4"/>
          <p:cNvSpPr/>
          <p:nvPr/>
        </p:nvSpPr>
        <p:spPr>
          <a:xfrm>
            <a:off x="2843213" y="3141663"/>
            <a:ext cx="3241675" cy="208756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Pergeseran SKKNI </a:t>
            </a: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KKNI</a:t>
            </a:r>
            <a:endParaRPr lang="id-I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mtClean="0"/>
              <a:t> Kompetensi </a:t>
            </a:r>
            <a:r>
              <a:rPr lang="id-ID" smtClean="0">
                <a:sym typeface="Wingdings" pitchFamily="2" charset="2"/>
              </a:rPr>
              <a:t> Kualifikasi</a:t>
            </a:r>
          </a:p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mtClean="0">
                <a:sym typeface="Wingdings" pitchFamily="2" charset="2"/>
              </a:rPr>
              <a:t> 2 sisi [sekolah-DU/I]  4 sisi [sekolah, DU/I, pengalaman, profesi]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CurveUp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accent3"/>
                </a:solidFill>
              </a:rPr>
              <a:t>SKKNI MENUJU KKNI</a:t>
            </a:r>
            <a:endParaRPr lang="id-ID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KKNI melalui Berbagai Alur</a:t>
            </a:r>
            <a:endParaRPr lang="id-I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23628"/>
            <a:ext cx="5248275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KKNI sebagai Acuan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768752" cy="419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03765" cy="604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257179" cy="514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5328592" cy="184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Pembinaan &amp; Pengembangan Profesi Guru</a:t>
            </a:r>
            <a:endParaRPr lang="id-ID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85850"/>
            <a:ext cx="74882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AutoShape 5"/>
          <p:cNvSpPr>
            <a:spLocks noChangeArrowheads="1"/>
          </p:cNvSpPr>
          <p:nvPr/>
        </p:nvSpPr>
        <p:spPr bwMode="auto">
          <a:xfrm>
            <a:off x="2362200" y="0"/>
            <a:ext cx="4419600" cy="1905000"/>
          </a:xfrm>
          <a:prstGeom prst="downArrowCallout">
            <a:avLst>
              <a:gd name="adj1" fmla="val 58000"/>
              <a:gd name="adj2" fmla="val 58000"/>
              <a:gd name="adj3" fmla="val 16667"/>
              <a:gd name="adj4" fmla="val 66667"/>
            </a:avLst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 eaLnBrk="0" hangingPunct="0"/>
            <a:r>
              <a:rPr lang="en-US" b="1">
                <a:solidFill>
                  <a:srgbClr val="09090B"/>
                </a:solidFill>
                <a:latin typeface="Tahoma" pitchFamily="34" charset="0"/>
              </a:rPr>
              <a:t>PENINGKATAN PROFESIONALITAS</a:t>
            </a:r>
          </a:p>
          <a:p>
            <a:pPr algn="ctr" eaLnBrk="0" hangingPunct="0"/>
            <a:r>
              <a:rPr lang="en-US" b="1">
                <a:solidFill>
                  <a:srgbClr val="09090B"/>
                </a:solidFill>
                <a:latin typeface="Tahoma" pitchFamily="34" charset="0"/>
              </a:rPr>
              <a:t>GURU SECARA BERKELANJUTAN</a:t>
            </a:r>
          </a:p>
          <a:p>
            <a:pPr algn="ctr" eaLnBrk="0" hangingPunct="0"/>
            <a:r>
              <a:rPr lang="en-US" sz="1200" b="1">
                <a:solidFill>
                  <a:srgbClr val="09090B"/>
                </a:solidFill>
                <a:latin typeface="Tahoma" pitchFamily="34" charset="0"/>
              </a:rPr>
              <a:t>(CONTINOUS PROFESIONAL DEVELOPMENT)</a:t>
            </a:r>
          </a:p>
        </p:txBody>
      </p:sp>
      <p:sp>
        <p:nvSpPr>
          <p:cNvPr id="56322" name="AutoShape 8"/>
          <p:cNvSpPr>
            <a:spLocks noChangeArrowheads="1"/>
          </p:cNvSpPr>
          <p:nvPr/>
        </p:nvSpPr>
        <p:spPr bwMode="auto">
          <a:xfrm>
            <a:off x="0" y="4175125"/>
            <a:ext cx="1722438" cy="56038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en-US" sz="2000" b="1"/>
              <a:t>KAB / KOTA</a:t>
            </a:r>
          </a:p>
        </p:txBody>
      </p:sp>
      <p:grpSp>
        <p:nvGrpSpPr>
          <p:cNvPr id="56323" name="Group 15"/>
          <p:cNvGrpSpPr>
            <a:grpSpLocks/>
          </p:cNvGrpSpPr>
          <p:nvPr/>
        </p:nvGrpSpPr>
        <p:grpSpPr bwMode="auto">
          <a:xfrm>
            <a:off x="0" y="4800600"/>
            <a:ext cx="9144000" cy="990600"/>
            <a:chOff x="0" y="2640"/>
            <a:chExt cx="5760" cy="624"/>
          </a:xfrm>
        </p:grpSpPr>
        <p:sp>
          <p:nvSpPr>
            <p:cNvPr id="56341" name="AutoShape 16"/>
            <p:cNvSpPr>
              <a:spLocks noChangeArrowheads="1"/>
            </p:cNvSpPr>
            <p:nvPr/>
          </p:nvSpPr>
          <p:spPr bwMode="auto">
            <a:xfrm>
              <a:off x="3984" y="2784"/>
              <a:ext cx="624" cy="38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Forum</a:t>
              </a:r>
            </a:p>
            <a:p>
              <a:pPr algn="ctr"/>
              <a:r>
                <a:rPr lang="en-US" sz="1400" b="1"/>
                <a:t>Ilmiah</a:t>
              </a:r>
            </a:p>
          </p:txBody>
        </p:sp>
        <p:sp>
          <p:nvSpPr>
            <p:cNvPr id="56342" name="AutoShape 17"/>
            <p:cNvSpPr>
              <a:spLocks noChangeArrowheads="1"/>
            </p:cNvSpPr>
            <p:nvPr/>
          </p:nvSpPr>
          <p:spPr bwMode="auto">
            <a:xfrm>
              <a:off x="1200" y="2784"/>
              <a:ext cx="624" cy="38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MGMP SLB</a:t>
              </a:r>
            </a:p>
          </p:txBody>
        </p:sp>
        <p:sp>
          <p:nvSpPr>
            <p:cNvPr id="56343" name="AutoShape 18"/>
            <p:cNvSpPr>
              <a:spLocks noChangeArrowheads="1"/>
            </p:cNvSpPr>
            <p:nvPr/>
          </p:nvSpPr>
          <p:spPr bwMode="auto">
            <a:xfrm>
              <a:off x="1872" y="2784"/>
              <a:ext cx="624" cy="38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Asosiasi</a:t>
              </a:r>
            </a:p>
            <a:p>
              <a:pPr algn="ctr"/>
              <a:r>
                <a:rPr lang="en-US" sz="1400" b="1"/>
                <a:t>Guru</a:t>
              </a:r>
            </a:p>
          </p:txBody>
        </p:sp>
        <p:sp>
          <p:nvSpPr>
            <p:cNvPr id="56344" name="AutoShape 19"/>
            <p:cNvSpPr>
              <a:spLocks noChangeArrowheads="1"/>
            </p:cNvSpPr>
            <p:nvPr/>
          </p:nvSpPr>
          <p:spPr bwMode="auto">
            <a:xfrm>
              <a:off x="2544" y="2784"/>
              <a:ext cx="624" cy="38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Asosiasi</a:t>
              </a:r>
            </a:p>
            <a:p>
              <a:pPr algn="ctr"/>
              <a:r>
                <a:rPr lang="en-US" sz="1400" b="1"/>
                <a:t>KEPSEK</a:t>
              </a:r>
            </a:p>
          </p:txBody>
        </p:sp>
        <p:sp>
          <p:nvSpPr>
            <p:cNvPr id="56345" name="AutoShape 20"/>
            <p:cNvSpPr>
              <a:spLocks noChangeArrowheads="1"/>
            </p:cNvSpPr>
            <p:nvPr/>
          </p:nvSpPr>
          <p:spPr bwMode="auto">
            <a:xfrm>
              <a:off x="3216" y="2784"/>
              <a:ext cx="720" cy="384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Asosiasi </a:t>
              </a:r>
            </a:p>
            <a:p>
              <a:pPr algn="ctr"/>
              <a:r>
                <a:rPr lang="en-US" sz="1400" b="1"/>
                <a:t>Pengawas</a:t>
              </a:r>
            </a:p>
          </p:txBody>
        </p:sp>
        <p:sp>
          <p:nvSpPr>
            <p:cNvPr id="56346" name="AutoShape 21"/>
            <p:cNvSpPr>
              <a:spLocks noChangeArrowheads="1"/>
            </p:cNvSpPr>
            <p:nvPr/>
          </p:nvSpPr>
          <p:spPr bwMode="auto">
            <a:xfrm rot="10800000">
              <a:off x="4656" y="2640"/>
              <a:ext cx="1104" cy="624"/>
            </a:xfrm>
            <a:custGeom>
              <a:avLst/>
              <a:gdLst>
                <a:gd name="T0" fmla="*/ 42 w 21600"/>
                <a:gd name="T1" fmla="*/ 0 h 21600"/>
                <a:gd name="T2" fmla="*/ 0 w 21600"/>
                <a:gd name="T3" fmla="*/ 9 h 21600"/>
                <a:gd name="T4" fmla="*/ 42 w 21600"/>
                <a:gd name="T5" fmla="*/ 18 h 21600"/>
                <a:gd name="T6" fmla="*/ 56 w 21600"/>
                <a:gd name="T7" fmla="*/ 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24" tIns="45712" rIns="91424" bIns="45712" anchor="ctr"/>
            <a:lstStyle/>
            <a:p>
              <a:pPr algn="ctr"/>
              <a:r>
                <a:rPr lang="en-US" sz="2000" b="1"/>
                <a:t>BlockGrant</a:t>
              </a:r>
            </a:p>
          </p:txBody>
        </p:sp>
        <p:sp>
          <p:nvSpPr>
            <p:cNvPr id="56347" name="AutoShape 22"/>
            <p:cNvSpPr>
              <a:spLocks noChangeArrowheads="1"/>
            </p:cNvSpPr>
            <p:nvPr/>
          </p:nvSpPr>
          <p:spPr bwMode="auto">
            <a:xfrm>
              <a:off x="0" y="2784"/>
              <a:ext cx="1104" cy="384"/>
            </a:xfrm>
            <a:prstGeom prst="flowChartAlternateProcess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2400" b="1"/>
                <a:t>PROPINSI</a:t>
              </a:r>
            </a:p>
          </p:txBody>
        </p:sp>
      </p:grpSp>
      <p:sp>
        <p:nvSpPr>
          <p:cNvPr id="56324" name="AutoShape 24"/>
          <p:cNvSpPr>
            <a:spLocks noChangeArrowheads="1"/>
          </p:cNvSpPr>
          <p:nvPr/>
        </p:nvSpPr>
        <p:spPr bwMode="auto">
          <a:xfrm rot="-1611864">
            <a:off x="-95250" y="2882900"/>
            <a:ext cx="1957388" cy="1216025"/>
          </a:xfrm>
          <a:custGeom>
            <a:avLst/>
            <a:gdLst>
              <a:gd name="T0" fmla="*/ 133033601 w 21600"/>
              <a:gd name="T1" fmla="*/ 0 h 21600"/>
              <a:gd name="T2" fmla="*/ 0 w 21600"/>
              <a:gd name="T3" fmla="*/ 34229585 h 21600"/>
              <a:gd name="T4" fmla="*/ 133033601 w 21600"/>
              <a:gd name="T5" fmla="*/ 68459115 h 21600"/>
              <a:gd name="T6" fmla="*/ 177378119 w 21600"/>
              <a:gd name="T7" fmla="*/ 3422958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en-US" sz="1400" b="1"/>
              <a:t>Penelitian </a:t>
            </a:r>
          </a:p>
          <a:p>
            <a:pPr algn="ctr"/>
            <a:r>
              <a:rPr lang="en-US" sz="1400" b="1"/>
              <a:t>Tindakan </a:t>
            </a:r>
          </a:p>
          <a:p>
            <a:pPr algn="ctr"/>
            <a:r>
              <a:rPr lang="en-US" sz="1400" b="1"/>
              <a:t>Kelas</a:t>
            </a:r>
          </a:p>
        </p:txBody>
      </p:sp>
      <p:grpSp>
        <p:nvGrpSpPr>
          <p:cNvPr id="56325" name="Group 27"/>
          <p:cNvGrpSpPr>
            <a:grpSpLocks/>
          </p:cNvGrpSpPr>
          <p:nvPr/>
        </p:nvGrpSpPr>
        <p:grpSpPr bwMode="auto">
          <a:xfrm>
            <a:off x="304800" y="762000"/>
            <a:ext cx="8659813" cy="5762625"/>
            <a:chOff x="304800" y="762000"/>
            <a:chExt cx="8839200" cy="6096000"/>
          </a:xfrm>
        </p:grpSpPr>
        <p:sp>
          <p:nvSpPr>
            <p:cNvPr id="56326" name="Oval 2"/>
            <p:cNvSpPr>
              <a:spLocks noChangeArrowheads="1"/>
            </p:cNvSpPr>
            <p:nvPr/>
          </p:nvSpPr>
          <p:spPr bwMode="auto">
            <a:xfrm>
              <a:off x="1295400" y="2133600"/>
              <a:ext cx="6934200" cy="1447800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3200"/>
                <a:t>2.783.321</a:t>
              </a:r>
            </a:p>
            <a:p>
              <a:pPr algn="ctr"/>
              <a:r>
                <a:rPr lang="en-US" sz="3200"/>
                <a:t>GURU</a:t>
              </a:r>
            </a:p>
          </p:txBody>
        </p:sp>
        <p:sp>
          <p:nvSpPr>
            <p:cNvPr id="56327" name="AutoShape 3"/>
            <p:cNvSpPr>
              <a:spLocks noChangeArrowheads="1"/>
            </p:cNvSpPr>
            <p:nvPr/>
          </p:nvSpPr>
          <p:spPr bwMode="auto">
            <a:xfrm rot="2394699">
              <a:off x="304800" y="762000"/>
              <a:ext cx="2438400" cy="1439863"/>
            </a:xfrm>
            <a:custGeom>
              <a:avLst/>
              <a:gdLst>
                <a:gd name="T0" fmla="*/ 206451182 w 21600"/>
                <a:gd name="T1" fmla="*/ 0 h 21600"/>
                <a:gd name="T2" fmla="*/ 0 w 21600"/>
                <a:gd name="T3" fmla="*/ 47990900 h 21600"/>
                <a:gd name="T4" fmla="*/ 206451182 w 21600"/>
                <a:gd name="T5" fmla="*/ 95981733 h 21600"/>
                <a:gd name="T6" fmla="*/ 275268280 w 21600"/>
                <a:gd name="T7" fmla="*/ 479909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BIMBINGAN</a:t>
              </a:r>
            </a:p>
            <a:p>
              <a:pPr algn="ctr"/>
              <a:r>
                <a:rPr lang="en-US" sz="1400" b="1"/>
                <a:t>KARYA ILMIAH</a:t>
              </a:r>
            </a:p>
            <a:p>
              <a:pPr algn="ctr"/>
              <a:r>
                <a:rPr lang="en-US" sz="1400" b="1"/>
                <a:t>10.000 GURU</a:t>
              </a:r>
            </a:p>
          </p:txBody>
        </p:sp>
        <p:sp>
          <p:nvSpPr>
            <p:cNvPr id="56328" name="AutoShape 4"/>
            <p:cNvSpPr>
              <a:spLocks noChangeArrowheads="1"/>
            </p:cNvSpPr>
            <p:nvPr/>
          </p:nvSpPr>
          <p:spPr bwMode="auto">
            <a:xfrm rot="-10464817">
              <a:off x="6248400" y="1066800"/>
              <a:ext cx="2743200" cy="1217613"/>
            </a:xfrm>
            <a:prstGeom prst="irregularSeal2">
              <a:avLst/>
            </a:prstGeom>
            <a:solidFill>
              <a:srgbClr val="DD173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24" tIns="45712" rIns="91424" bIns="45712" anchor="ctr"/>
            <a:lstStyle/>
            <a:p>
              <a:pPr algn="ctr"/>
              <a:r>
                <a:rPr lang="en-US" sz="1600" b="1"/>
                <a:t>BOS &amp;</a:t>
              </a:r>
            </a:p>
            <a:p>
              <a:pPr algn="ctr"/>
              <a:r>
                <a:rPr lang="en-US" sz="1600" b="1"/>
                <a:t>BOMM</a:t>
              </a:r>
            </a:p>
          </p:txBody>
        </p:sp>
        <p:sp>
          <p:nvSpPr>
            <p:cNvPr id="56329" name="AutoShape 6"/>
            <p:cNvSpPr>
              <a:spLocks noChangeArrowheads="1"/>
            </p:cNvSpPr>
            <p:nvPr/>
          </p:nvSpPr>
          <p:spPr bwMode="auto">
            <a:xfrm>
              <a:off x="2754313" y="5610225"/>
              <a:ext cx="4194175" cy="1247775"/>
            </a:xfrm>
            <a:prstGeom prst="upArrowCallout">
              <a:avLst>
                <a:gd name="adj1" fmla="val 84033"/>
                <a:gd name="adj2" fmla="val 84033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700" b="1"/>
                <a:t>30 LPMP</a:t>
              </a:r>
            </a:p>
            <a:p>
              <a:pPr algn="ctr"/>
              <a:r>
                <a:rPr lang="en-US" sz="1700" b="1"/>
                <a:t>13 LPTK Negeri, 19 FKIP Univ. Negeri</a:t>
              </a:r>
            </a:p>
            <a:p>
              <a:pPr algn="ctr"/>
              <a:r>
                <a:rPr lang="en-US" sz="1700" b="1"/>
                <a:t>234 LPTK Swasta</a:t>
              </a:r>
              <a:endParaRPr lang="en-US" sz="2000" b="1"/>
            </a:p>
            <a:p>
              <a:pPr algn="ctr"/>
              <a:r>
                <a:rPr lang="en-US" b="1"/>
                <a:t>12 PPPG</a:t>
              </a:r>
            </a:p>
            <a:p>
              <a:pPr algn="ctr"/>
              <a:endParaRPr lang="en-US" b="1"/>
            </a:p>
          </p:txBody>
        </p:sp>
        <p:sp>
          <p:nvSpPr>
            <p:cNvPr id="56330" name="AutoShape 7"/>
            <p:cNvSpPr>
              <a:spLocks noChangeArrowheads="1"/>
            </p:cNvSpPr>
            <p:nvPr/>
          </p:nvSpPr>
          <p:spPr bwMode="auto">
            <a:xfrm rot="-5400000">
              <a:off x="4305300" y="3467100"/>
              <a:ext cx="533400" cy="914400"/>
            </a:xfrm>
            <a:custGeom>
              <a:avLst/>
              <a:gdLst>
                <a:gd name="T0" fmla="*/ 9879012 w 21600"/>
                <a:gd name="T1" fmla="*/ 0 h 21600"/>
                <a:gd name="T2" fmla="*/ 0 w 21600"/>
                <a:gd name="T3" fmla="*/ 19354798 h 21600"/>
                <a:gd name="T4" fmla="*/ 9879012 w 21600"/>
                <a:gd name="T5" fmla="*/ 38709597 h 21600"/>
                <a:gd name="T6" fmla="*/ 13172018 w 21600"/>
                <a:gd name="T7" fmla="*/ 1935479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31" name="AutoShape 9"/>
            <p:cNvSpPr>
              <a:spLocks noChangeArrowheads="1"/>
            </p:cNvSpPr>
            <p:nvPr/>
          </p:nvSpPr>
          <p:spPr bwMode="auto">
            <a:xfrm>
              <a:off x="1844675" y="4175125"/>
              <a:ext cx="863600" cy="5603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200" b="1"/>
                <a:t>6 x 441</a:t>
              </a:r>
            </a:p>
            <a:p>
              <a:pPr algn="ctr"/>
              <a:r>
                <a:rPr lang="en-US" sz="1200" b="1"/>
                <a:t>MGMP SMP</a:t>
              </a:r>
            </a:p>
          </p:txBody>
        </p:sp>
        <p:sp>
          <p:nvSpPr>
            <p:cNvPr id="56332" name="AutoShape 10"/>
            <p:cNvSpPr>
              <a:spLocks noChangeArrowheads="1"/>
            </p:cNvSpPr>
            <p:nvPr/>
          </p:nvSpPr>
          <p:spPr bwMode="auto">
            <a:xfrm rot="10800000">
              <a:off x="7848600" y="3962400"/>
              <a:ext cx="1219200" cy="914400"/>
            </a:xfrm>
            <a:custGeom>
              <a:avLst/>
              <a:gdLst>
                <a:gd name="T0" fmla="*/ 51612795 w 21600"/>
                <a:gd name="T1" fmla="*/ 0 h 21600"/>
                <a:gd name="T2" fmla="*/ 0 w 21600"/>
                <a:gd name="T3" fmla="*/ 19354798 h 21600"/>
                <a:gd name="T4" fmla="*/ 51612795 w 21600"/>
                <a:gd name="T5" fmla="*/ 38709597 h 21600"/>
                <a:gd name="T6" fmla="*/ 68817070 w 21600"/>
                <a:gd name="T7" fmla="*/ 1935479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91424" tIns="45712" rIns="91424" bIns="45712" anchor="ctr"/>
            <a:lstStyle/>
            <a:p>
              <a:pPr algn="ctr"/>
              <a:r>
                <a:rPr lang="en-US" sz="1400" b="1"/>
                <a:t>BlockGrant</a:t>
              </a:r>
            </a:p>
          </p:txBody>
        </p:sp>
        <p:sp>
          <p:nvSpPr>
            <p:cNvPr id="56333" name="AutoShape 11"/>
            <p:cNvSpPr>
              <a:spLocks noChangeArrowheads="1"/>
            </p:cNvSpPr>
            <p:nvPr/>
          </p:nvSpPr>
          <p:spPr bwMode="auto">
            <a:xfrm>
              <a:off x="2824163" y="4175125"/>
              <a:ext cx="862012" cy="5603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200" b="1"/>
                <a:t>3 x 441</a:t>
              </a:r>
            </a:p>
            <a:p>
              <a:pPr algn="ctr"/>
              <a:r>
                <a:rPr lang="en-US" sz="1200" b="1"/>
                <a:t>MGMP SMA</a:t>
              </a:r>
            </a:p>
          </p:txBody>
        </p:sp>
        <p:sp>
          <p:nvSpPr>
            <p:cNvPr id="56334" name="AutoShape 12"/>
            <p:cNvSpPr>
              <a:spLocks noChangeArrowheads="1"/>
            </p:cNvSpPr>
            <p:nvPr/>
          </p:nvSpPr>
          <p:spPr bwMode="auto">
            <a:xfrm>
              <a:off x="3803650" y="4175125"/>
              <a:ext cx="862013" cy="5603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200" b="1"/>
                <a:t>1 x 441</a:t>
              </a:r>
            </a:p>
            <a:p>
              <a:pPr algn="ctr"/>
              <a:r>
                <a:rPr lang="en-US" sz="1200" b="1"/>
                <a:t>MGMP SMK</a:t>
              </a:r>
            </a:p>
          </p:txBody>
        </p:sp>
        <p:sp>
          <p:nvSpPr>
            <p:cNvPr id="56335" name="AutoShape 13"/>
            <p:cNvSpPr>
              <a:spLocks noChangeArrowheads="1"/>
            </p:cNvSpPr>
            <p:nvPr/>
          </p:nvSpPr>
          <p:spPr bwMode="auto">
            <a:xfrm>
              <a:off x="4781550" y="4175125"/>
              <a:ext cx="993775" cy="5603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200" b="1"/>
                <a:t>3 x 441</a:t>
              </a:r>
            </a:p>
            <a:p>
              <a:pPr algn="ctr"/>
              <a:r>
                <a:rPr lang="en-US" sz="1200" b="1"/>
                <a:t>MKKS</a:t>
              </a:r>
            </a:p>
          </p:txBody>
        </p:sp>
        <p:sp>
          <p:nvSpPr>
            <p:cNvPr id="56336" name="AutoShape 14"/>
            <p:cNvSpPr>
              <a:spLocks noChangeArrowheads="1"/>
            </p:cNvSpPr>
            <p:nvPr/>
          </p:nvSpPr>
          <p:spPr bwMode="auto">
            <a:xfrm>
              <a:off x="6867525" y="4181475"/>
              <a:ext cx="990600" cy="53181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400" b="1"/>
                <a:t>Forum</a:t>
              </a:r>
            </a:p>
            <a:p>
              <a:pPr algn="ctr"/>
              <a:r>
                <a:rPr lang="en-US" sz="1400" b="1"/>
                <a:t>Ilmiah</a:t>
              </a:r>
            </a:p>
          </p:txBody>
        </p:sp>
        <p:sp>
          <p:nvSpPr>
            <p:cNvPr id="56337" name="AutoShape 23"/>
            <p:cNvSpPr>
              <a:spLocks noChangeArrowheads="1"/>
            </p:cNvSpPr>
            <p:nvPr/>
          </p:nvSpPr>
          <p:spPr bwMode="auto">
            <a:xfrm>
              <a:off x="5830888" y="4146550"/>
              <a:ext cx="992187" cy="5603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3399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/>
              <a:r>
                <a:rPr lang="en-US" sz="1200" b="1"/>
                <a:t>1 x 441</a:t>
              </a:r>
            </a:p>
            <a:p>
              <a:pPr algn="ctr"/>
              <a:r>
                <a:rPr lang="en-US" sz="1200" b="1"/>
                <a:t> MKPS</a:t>
              </a:r>
            </a:p>
          </p:txBody>
        </p:sp>
        <p:sp>
          <p:nvSpPr>
            <p:cNvPr id="56338" name="Rectangle 25"/>
            <p:cNvSpPr>
              <a:spLocks noChangeArrowheads="1"/>
            </p:cNvSpPr>
            <p:nvPr/>
          </p:nvSpPr>
          <p:spPr bwMode="auto">
            <a:xfrm>
              <a:off x="7954963" y="3276600"/>
              <a:ext cx="1189037" cy="603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6486" tIns="43243" rIns="86486" bIns="43243" anchor="ctr"/>
            <a:lstStyle/>
            <a:p>
              <a:pPr algn="ctr" defTabSz="873125" eaLnBrk="0" hangingPunct="0"/>
              <a:r>
                <a:rPr lang="en-US" sz="1400" b="1"/>
                <a:t>258.047</a:t>
              </a:r>
            </a:p>
            <a:p>
              <a:pPr algn="ctr" defTabSz="873125" eaLnBrk="0" hangingPunct="0"/>
              <a:r>
                <a:rPr lang="en-US" sz="1400" b="1"/>
                <a:t>SEKOLAH</a:t>
              </a:r>
            </a:p>
          </p:txBody>
        </p:sp>
        <p:sp>
          <p:nvSpPr>
            <p:cNvPr id="56339" name="AutoShape 26"/>
            <p:cNvSpPr>
              <a:spLocks noChangeArrowheads="1"/>
            </p:cNvSpPr>
            <p:nvPr/>
          </p:nvSpPr>
          <p:spPr bwMode="auto">
            <a:xfrm rot="5400000">
              <a:off x="8017668" y="2421732"/>
              <a:ext cx="1071563" cy="495300"/>
            </a:xfrm>
            <a:custGeom>
              <a:avLst/>
              <a:gdLst>
                <a:gd name="T0" fmla="*/ 39869682 w 21600"/>
                <a:gd name="T1" fmla="*/ 0 h 21600"/>
                <a:gd name="T2" fmla="*/ 0 w 21600"/>
                <a:gd name="T3" fmla="*/ 5678751 h 21600"/>
                <a:gd name="T4" fmla="*/ 39869682 w 21600"/>
                <a:gd name="T5" fmla="*/ 11357503 h 21600"/>
                <a:gd name="T6" fmla="*/ 53159601 w 21600"/>
                <a:gd name="T7" fmla="*/ 567875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56340" name="AutoShape 27"/>
            <p:cNvSpPr>
              <a:spLocks noChangeArrowheads="1"/>
            </p:cNvSpPr>
            <p:nvPr/>
          </p:nvSpPr>
          <p:spPr bwMode="auto">
            <a:xfrm rot="-8458462">
              <a:off x="7156450" y="3206750"/>
              <a:ext cx="681038" cy="423863"/>
            </a:xfrm>
            <a:custGeom>
              <a:avLst/>
              <a:gdLst>
                <a:gd name="T0" fmla="*/ 16104592 w 21600"/>
                <a:gd name="T1" fmla="*/ 0 h 21600"/>
                <a:gd name="T2" fmla="*/ 0 w 21600"/>
                <a:gd name="T3" fmla="*/ 4158802 h 21600"/>
                <a:gd name="T4" fmla="*/ 16104592 w 21600"/>
                <a:gd name="T5" fmla="*/ 8317585 h 21600"/>
                <a:gd name="T6" fmla="*/ 21472813 w 21600"/>
                <a:gd name="T7" fmla="*/ 415880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 Kegiatan </a:t>
            </a:r>
            <a:b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 Keprofesionalan Berkelanjutan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456384" cy="3331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268538" y="5445125"/>
            <a:ext cx="64071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diadopsi dari Center for Continuous Professional</a:t>
            </a:r>
            <a:r>
              <a:rPr lang="id-ID" sz="1400"/>
              <a:t> </a:t>
            </a:r>
            <a:r>
              <a:rPr lang="en-US" sz="1400"/>
              <a:t>Development (CPD). University of Cincinnati Academic Health</a:t>
            </a:r>
            <a:r>
              <a:rPr lang="id-ID" sz="1400"/>
              <a:t> </a:t>
            </a:r>
            <a:r>
              <a:rPr lang="en-US" sz="1400"/>
              <a:t>Center. http://webcentral.uc.edu/‐cpd_online2).</a:t>
            </a:r>
            <a:endParaRPr lang="id-ID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Isu Kontemporer</a:t>
            </a:r>
            <a:endParaRPr lang="id-I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z="2800" smtClean="0">
                <a:latin typeface="Tahoma" pitchFamily="34" charset="0"/>
                <a:cs typeface="Tahoma" pitchFamily="34" charset="0"/>
              </a:rPr>
              <a:t>Tantangan perguruan tinggi menuju universitas generasi ketiga </a:t>
            </a:r>
          </a:p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z="2800" smtClean="0">
                <a:latin typeface="Tahoma" pitchFamily="34" charset="0"/>
                <a:cs typeface="Tahoma" pitchFamily="34" charset="0"/>
              </a:rPr>
              <a:t>Perubahan SKKNI </a:t>
            </a:r>
            <a:r>
              <a:rPr lang="id-ID" sz="28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 KKNI</a:t>
            </a:r>
          </a:p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z="2800" smtClean="0">
                <a:latin typeface="Tahoma" pitchFamily="34" charset="0"/>
                <a:cs typeface="Tahoma" pitchFamily="34" charset="0"/>
                <a:sym typeface="Wingdings" pitchFamily="2" charset="2"/>
              </a:rPr>
              <a:t>Penerapan Pengembangan Keprofesionalan [Keprofesian] Berkelanjutan (PKB)</a:t>
            </a:r>
          </a:p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z="2800" smtClean="0">
                <a:latin typeface="Tahoma" pitchFamily="34" charset="0"/>
                <a:cs typeface="Tahoma" pitchFamily="34" charset="0"/>
                <a:sym typeface="Wingdings" pitchFamily="2" charset="2"/>
              </a:rPr>
              <a:t>Kurikulum 2013</a:t>
            </a:r>
          </a:p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z="2800" smtClean="0">
                <a:latin typeface="Tahoma" pitchFamily="34" charset="0"/>
                <a:cs typeface="Tahoma" pitchFamily="34" charset="0"/>
                <a:sym typeface="Wingdings" pitchFamily="2" charset="2"/>
              </a:rPr>
              <a:t>Garis-garis Besar Program Dit. PSMK</a:t>
            </a:r>
            <a:endParaRPr lang="id-ID" sz="2800" smtClean="0">
              <a:sym typeface="Wingdings" pitchFamily="2" charset="2"/>
            </a:endParaRPr>
          </a:p>
          <a:p>
            <a:pPr marL="444500" indent="-444500" eaLnBrk="1" hangingPunct="1">
              <a:buFont typeface="Wingdings" pitchFamily="2" charset="2"/>
              <a:buChar char="q"/>
            </a:pPr>
            <a:r>
              <a:rPr lang="id-ID" sz="2800" smtClean="0">
                <a:latin typeface="Tahoma" pitchFamily="34" charset="0"/>
                <a:cs typeface="Tahoma" pitchFamily="34" charset="0"/>
                <a:sym typeface="Wingdings" pitchFamily="2" charset="2"/>
              </a:rPr>
              <a:t>PPG-T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 PKB</a:t>
            </a:r>
            <a:endParaRPr lang="id-I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63357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Prinsip Dasar Pelaksanaan PKB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Fokus kepada keberhasilan peserta didik atau berbasis hasil belajar peserta didik.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Setiap guru berhak mendapat kesempatan untuk mengembangkan secara teratur, sistematis, dan berkelanjutan.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Sekolah wajib memberikan kesempatan kepada setiap guru untuk mengikuti program PKB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Sangsi b</a:t>
            </a:r>
            <a:r>
              <a:rPr lang="nn-NO" sz="1600" smtClean="0"/>
              <a:t>agi guru yang tidak memperlihatkan peningkatan setelah</a:t>
            </a:r>
            <a:r>
              <a:rPr lang="id-ID" sz="1600" smtClean="0"/>
              <a:t> </a:t>
            </a:r>
            <a:r>
              <a:rPr lang="nn-NO" sz="1600" smtClean="0"/>
              <a:t>diberi kesempatan untuk mengikuti program </a:t>
            </a:r>
            <a:r>
              <a:rPr lang="id-ID" sz="1600" smtClean="0"/>
              <a:t>PKB.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Cakupan materi PKB terfokus pada pembelajaran peserta didik, materi akademik, proses pembelajaran, penelitian pendidikan terkini, dan teknologi dan/atau seni.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>
                <a:solidFill>
                  <a:srgbClr val="FF0000"/>
                </a:solidFill>
              </a:rPr>
              <a:t>Proses PKB dimulai dari guru sendiri.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PKB berkontribusi untuk mewujudkan visi, misi, dan nilai‐nilai yang berlaku di sekolah.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Sedapat mungkin kegiatan PKB dilaksanakan di sekolah atau dengan sekolah di sekitarnya (gugus KKGatau MGMP).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id-ID" sz="1600" smtClean="0"/>
              <a:t>PKB harus mendorong pengakuan profesi guru.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id-ID" smtClean="0">
                <a:solidFill>
                  <a:schemeClr val="tx1"/>
                </a:solidFill>
              </a:rPr>
              <a:t>Siklus PKB</a:t>
            </a: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6264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Pengelolaan PKB</a:t>
            </a:r>
            <a:endParaRPr lang="id-I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450" y="1916113"/>
            <a:ext cx="63452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prstTxWarp prst="textStop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>
                <a:solidFill>
                  <a:schemeClr val="accent3"/>
                </a:solidFill>
              </a:rPr>
              <a:t>KURUKULUM 2013</a:t>
            </a:r>
            <a:endParaRPr lang="id-ID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 txBox="1">
            <a:spLocks noChangeArrowheads="1"/>
          </p:cNvSpPr>
          <p:nvPr/>
        </p:nvSpPr>
        <p:spPr bwMode="auto">
          <a:xfrm>
            <a:off x="0" y="65088"/>
            <a:ext cx="912018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sz="3600" b="1">
                <a:solidFill>
                  <a:srgbClr val="31859C"/>
                </a:solidFill>
                <a:latin typeface="Calibri" pitchFamily="34" charset="0"/>
              </a:rPr>
              <a:t>Perkembangan Kurikulum di Indonesia</a:t>
            </a:r>
            <a:endParaRPr lang="id-ID" sz="3600" b="1">
              <a:solidFill>
                <a:srgbClr val="31859C"/>
              </a:solidFill>
              <a:latin typeface="Calibri" pitchFamily="34" charset="0"/>
            </a:endParaRPr>
          </a:p>
        </p:txBody>
      </p:sp>
      <p:cxnSp>
        <p:nvCxnSpPr>
          <p:cNvPr id="64515" name="Straight Connector 3"/>
          <p:cNvCxnSpPr>
            <a:cxnSpLocks noChangeShapeType="1"/>
          </p:cNvCxnSpPr>
          <p:nvPr/>
        </p:nvCxnSpPr>
        <p:spPr bwMode="auto">
          <a:xfrm>
            <a:off x="0" y="765175"/>
            <a:ext cx="9144000" cy="0"/>
          </a:xfrm>
          <a:prstGeom prst="straightConnector1">
            <a:avLst/>
          </a:prstGeom>
          <a:noFill/>
          <a:ln w="9528">
            <a:solidFill>
              <a:srgbClr val="E46C0A"/>
            </a:solidFill>
            <a:round/>
            <a:headEnd/>
            <a:tailEnd/>
          </a:ln>
        </p:spPr>
      </p:cxnSp>
      <p:sp>
        <p:nvSpPr>
          <p:cNvPr id="64516" name="Pentagon 4"/>
          <p:cNvSpPr>
            <a:spLocks/>
          </p:cNvSpPr>
          <p:nvPr/>
        </p:nvSpPr>
        <p:spPr bwMode="auto">
          <a:xfrm>
            <a:off x="179388" y="2817813"/>
            <a:ext cx="8758237" cy="792162"/>
          </a:xfrm>
          <a:custGeom>
            <a:avLst/>
            <a:gdLst>
              <a:gd name="T0" fmla="*/ 4376954 w 9489506"/>
              <a:gd name="T1" fmla="*/ 0 h 792089"/>
              <a:gd name="T2" fmla="*/ 8753908 w 9489506"/>
              <a:gd name="T3" fmla="*/ 396267 h 792089"/>
              <a:gd name="T4" fmla="*/ 4376954 w 9489506"/>
              <a:gd name="T5" fmla="*/ 792533 h 792089"/>
              <a:gd name="T6" fmla="*/ 0 w 9489506"/>
              <a:gd name="T7" fmla="*/ 396267 h 792089"/>
              <a:gd name="T8" fmla="*/ 4194278 w 9489506"/>
              <a:gd name="T9" fmla="*/ 0 h 792089"/>
              <a:gd name="T10" fmla="*/ 4194278 w 9489506"/>
              <a:gd name="T11" fmla="*/ 792533 h 792089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9489506"/>
              <a:gd name="T19" fmla="*/ 0 h 792089"/>
              <a:gd name="T20" fmla="*/ 9291482 w 9489506"/>
              <a:gd name="T21" fmla="*/ 792089 h 7920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89506" h="792089">
                <a:moveTo>
                  <a:pt x="0" y="0"/>
                </a:moveTo>
                <a:lnTo>
                  <a:pt x="9093462" y="0"/>
                </a:lnTo>
                <a:lnTo>
                  <a:pt x="9489506" y="396045"/>
                </a:lnTo>
                <a:lnTo>
                  <a:pt x="9093462" y="792089"/>
                </a:lnTo>
                <a:lnTo>
                  <a:pt x="0" y="792089"/>
                </a:lnTo>
                <a:lnTo>
                  <a:pt x="0" y="0"/>
                </a:lnTo>
                <a:close/>
              </a:path>
            </a:pathLst>
          </a:custGeom>
          <a:solidFill>
            <a:srgbClr val="DCE6F2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endParaRPr lang="id-ID"/>
          </a:p>
        </p:txBody>
      </p:sp>
      <p:sp>
        <p:nvSpPr>
          <p:cNvPr id="5" name="Oval 5"/>
          <p:cNvSpPr>
            <a:spLocks/>
          </p:cNvSpPr>
          <p:nvPr/>
        </p:nvSpPr>
        <p:spPr bwMode="auto">
          <a:xfrm>
            <a:off x="384175" y="3213100"/>
            <a:ext cx="198438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6" name="Oval 6"/>
          <p:cNvSpPr>
            <a:spLocks/>
          </p:cNvSpPr>
          <p:nvPr/>
        </p:nvSpPr>
        <p:spPr bwMode="auto">
          <a:xfrm>
            <a:off x="1114425" y="3213100"/>
            <a:ext cx="200025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7" name="Oval 7"/>
          <p:cNvSpPr>
            <a:spLocks/>
          </p:cNvSpPr>
          <p:nvPr/>
        </p:nvSpPr>
        <p:spPr bwMode="auto">
          <a:xfrm>
            <a:off x="1914525" y="3213100"/>
            <a:ext cx="198438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8" name="Oval 8"/>
          <p:cNvSpPr>
            <a:spLocks/>
          </p:cNvSpPr>
          <p:nvPr/>
        </p:nvSpPr>
        <p:spPr bwMode="auto">
          <a:xfrm>
            <a:off x="2844800" y="3213100"/>
            <a:ext cx="198438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9" name="Oval 9"/>
          <p:cNvSpPr>
            <a:spLocks/>
          </p:cNvSpPr>
          <p:nvPr/>
        </p:nvSpPr>
        <p:spPr bwMode="auto">
          <a:xfrm>
            <a:off x="3575050" y="3213100"/>
            <a:ext cx="200025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10" name="Oval 10"/>
          <p:cNvSpPr>
            <a:spLocks/>
          </p:cNvSpPr>
          <p:nvPr/>
        </p:nvSpPr>
        <p:spPr bwMode="auto">
          <a:xfrm>
            <a:off x="4306888" y="3213100"/>
            <a:ext cx="198437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11" name="Oval 11"/>
          <p:cNvSpPr>
            <a:spLocks/>
          </p:cNvSpPr>
          <p:nvPr/>
        </p:nvSpPr>
        <p:spPr bwMode="auto">
          <a:xfrm>
            <a:off x="5202238" y="3213100"/>
            <a:ext cx="198437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12" name="Oval 12"/>
          <p:cNvSpPr>
            <a:spLocks/>
          </p:cNvSpPr>
          <p:nvPr/>
        </p:nvSpPr>
        <p:spPr bwMode="auto">
          <a:xfrm>
            <a:off x="5702300" y="3213100"/>
            <a:ext cx="198438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13" name="Oval 13"/>
          <p:cNvSpPr>
            <a:spLocks/>
          </p:cNvSpPr>
          <p:nvPr/>
        </p:nvSpPr>
        <p:spPr bwMode="auto">
          <a:xfrm>
            <a:off x="6499225" y="3213100"/>
            <a:ext cx="200025" cy="215900"/>
          </a:xfrm>
          <a:custGeom>
            <a:avLst/>
            <a:gdLst>
              <a:gd name="T0" fmla="*/ 108744 w 217487"/>
              <a:gd name="T1" fmla="*/ 0 h 215900"/>
              <a:gd name="T2" fmla="*/ 217487 w 217487"/>
              <a:gd name="T3" fmla="*/ 107950 h 215900"/>
              <a:gd name="T4" fmla="*/ 108744 w 217487"/>
              <a:gd name="T5" fmla="*/ 215900 h 215900"/>
              <a:gd name="T6" fmla="*/ 0 w 217487"/>
              <a:gd name="T7" fmla="*/ 107950 h 215900"/>
              <a:gd name="T8" fmla="*/ 31850 w 217487"/>
              <a:gd name="T9" fmla="*/ 31618 h 215900"/>
              <a:gd name="T10" fmla="*/ 31850 w 217487"/>
              <a:gd name="T11" fmla="*/ 184282 h 215900"/>
              <a:gd name="T12" fmla="*/ 185637 w 217487"/>
              <a:gd name="T13" fmla="*/ 184282 h 215900"/>
              <a:gd name="T14" fmla="*/ 185637 w 217487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850 w 217487"/>
              <a:gd name="T25" fmla="*/ 31618 h 215900"/>
              <a:gd name="T26" fmla="*/ 185637 w 217487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7487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686" y="-1"/>
                  <a:pt x="108744" y="-1"/>
                </a:cubicBezTo>
                <a:cubicBezTo>
                  <a:pt x="168801" y="-1"/>
                  <a:pt x="217488" y="48330"/>
                  <a:pt x="217488" y="107950"/>
                </a:cubicBezTo>
                <a:cubicBezTo>
                  <a:pt x="217488" y="167569"/>
                  <a:pt x="168801" y="215899"/>
                  <a:pt x="108744" y="215899"/>
                </a:cubicBezTo>
                <a:cubicBezTo>
                  <a:pt x="48686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14" name="Oval 14"/>
          <p:cNvSpPr>
            <a:spLocks/>
          </p:cNvSpPr>
          <p:nvPr/>
        </p:nvSpPr>
        <p:spPr bwMode="auto">
          <a:xfrm>
            <a:off x="7362825" y="3213100"/>
            <a:ext cx="200025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CB3D3A"/>
              </a:gs>
              <a:gs pos="100000">
                <a:srgbClr val="9B2D2A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cxnSp>
        <p:nvCxnSpPr>
          <p:cNvPr id="64527" name="Straight Connector 16"/>
          <p:cNvCxnSpPr>
            <a:cxnSpLocks noChangeShapeType="1"/>
          </p:cNvCxnSpPr>
          <p:nvPr/>
        </p:nvCxnSpPr>
        <p:spPr bwMode="auto">
          <a:xfrm flipV="1">
            <a:off x="484188" y="908050"/>
            <a:ext cx="0" cy="2305050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28" name="Rectangle 18"/>
          <p:cNvSpPr>
            <a:spLocks noChangeArrowheads="1"/>
          </p:cNvSpPr>
          <p:nvPr/>
        </p:nvSpPr>
        <p:spPr bwMode="auto">
          <a:xfrm>
            <a:off x="490538" y="839788"/>
            <a:ext cx="1993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1947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Rencana Pelajaran → Dirinci dalam Rencana Pelajaran Terurai</a:t>
            </a:r>
          </a:p>
        </p:txBody>
      </p:sp>
      <p:cxnSp>
        <p:nvCxnSpPr>
          <p:cNvPr id="64529" name="Straight Connector 19"/>
          <p:cNvCxnSpPr>
            <a:cxnSpLocks noChangeShapeType="1"/>
          </p:cNvCxnSpPr>
          <p:nvPr/>
        </p:nvCxnSpPr>
        <p:spPr bwMode="auto">
          <a:xfrm flipH="1">
            <a:off x="1214438" y="3481388"/>
            <a:ext cx="0" cy="2252662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30" name="Text Box 43"/>
          <p:cNvSpPr txBox="1">
            <a:spLocks noChangeArrowheads="1"/>
          </p:cNvSpPr>
          <p:nvPr/>
        </p:nvSpPr>
        <p:spPr bwMode="auto">
          <a:xfrm>
            <a:off x="1182688" y="5478463"/>
            <a:ext cx="1677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1964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Rencana Pendidikan Sekolah Dasar</a:t>
            </a:r>
          </a:p>
        </p:txBody>
      </p:sp>
      <p:sp>
        <p:nvSpPr>
          <p:cNvPr id="64531" name="Text Box 45"/>
          <p:cNvSpPr txBox="1">
            <a:spLocks noChangeArrowheads="1"/>
          </p:cNvSpPr>
          <p:nvPr/>
        </p:nvSpPr>
        <p:spPr bwMode="auto">
          <a:xfrm>
            <a:off x="2032000" y="2022475"/>
            <a:ext cx="1649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4"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1968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Kurikulum Sekolah Dasar</a:t>
            </a:r>
          </a:p>
        </p:txBody>
      </p:sp>
      <p:cxnSp>
        <p:nvCxnSpPr>
          <p:cNvPr id="64532" name="Straight Connector 24"/>
          <p:cNvCxnSpPr>
            <a:cxnSpLocks noChangeShapeType="1"/>
          </p:cNvCxnSpPr>
          <p:nvPr/>
        </p:nvCxnSpPr>
        <p:spPr bwMode="auto">
          <a:xfrm flipV="1">
            <a:off x="2011363" y="2025650"/>
            <a:ext cx="0" cy="1187450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64533" name="Straight Connector 27"/>
          <p:cNvCxnSpPr>
            <a:cxnSpLocks noChangeShapeType="1"/>
          </p:cNvCxnSpPr>
          <p:nvPr/>
        </p:nvCxnSpPr>
        <p:spPr bwMode="auto">
          <a:xfrm flipH="1">
            <a:off x="2943225" y="3429000"/>
            <a:ext cx="0" cy="1177925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34" name="Text Box 47"/>
          <p:cNvSpPr txBox="1">
            <a:spLocks noChangeArrowheads="1"/>
          </p:cNvSpPr>
          <p:nvPr/>
        </p:nvSpPr>
        <p:spPr bwMode="auto">
          <a:xfrm>
            <a:off x="2936875" y="4410075"/>
            <a:ext cx="1635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1859C"/>
                </a:solidFill>
                <a:latin typeface="Arial Narrow" pitchFamily="34" charset="0"/>
              </a:rPr>
              <a:t>197</a:t>
            </a:r>
            <a:r>
              <a:rPr lang="id-ID" sz="1600" b="1">
                <a:solidFill>
                  <a:srgbClr val="31859C"/>
                </a:solidFill>
                <a:latin typeface="Arial Narrow" pitchFamily="34" charset="0"/>
              </a:rPr>
              <a:t>3</a:t>
            </a:r>
            <a:endParaRPr lang="en-US" sz="1600" b="1">
              <a:solidFill>
                <a:srgbClr val="31859C"/>
              </a:solidFill>
              <a:latin typeface="Arial Narrow" pitchFamily="34" charset="0"/>
            </a:endParaRPr>
          </a:p>
          <a:p>
            <a:r>
              <a:rPr lang="en-US" sz="1600" b="1">
                <a:solidFill>
                  <a:srgbClr val="31859C"/>
                </a:solidFill>
                <a:latin typeface="Arial Narrow" pitchFamily="34" charset="0"/>
              </a:rPr>
              <a:t>Kurikulum</a:t>
            </a:r>
            <a:r>
              <a:rPr lang="id-ID" sz="1600" b="1">
                <a:solidFill>
                  <a:srgbClr val="31859C"/>
                </a:solidFill>
                <a:latin typeface="Arial Narrow" pitchFamily="34" charset="0"/>
              </a:rPr>
              <a:t> Proyek Perintis Sekolah Pembangunan (PPSP)</a:t>
            </a:r>
            <a:endParaRPr lang="en-US" sz="1600" b="1">
              <a:solidFill>
                <a:srgbClr val="31859C"/>
              </a:solidFill>
              <a:latin typeface="Arial Narrow" pitchFamily="34" charset="0"/>
            </a:endParaRPr>
          </a:p>
        </p:txBody>
      </p:sp>
      <p:cxnSp>
        <p:nvCxnSpPr>
          <p:cNvPr id="64535" name="Straight Connector 30"/>
          <p:cNvCxnSpPr>
            <a:cxnSpLocks noChangeShapeType="1"/>
          </p:cNvCxnSpPr>
          <p:nvPr/>
        </p:nvCxnSpPr>
        <p:spPr bwMode="auto">
          <a:xfrm flipV="1">
            <a:off x="3675063" y="908050"/>
            <a:ext cx="0" cy="2305050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36" name="Text Box 47"/>
          <p:cNvSpPr txBox="1">
            <a:spLocks noChangeArrowheads="1"/>
          </p:cNvSpPr>
          <p:nvPr/>
        </p:nvSpPr>
        <p:spPr bwMode="auto">
          <a:xfrm>
            <a:off x="3706813" y="836613"/>
            <a:ext cx="1484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1975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Kurikulum Sekolah Dasar</a:t>
            </a:r>
          </a:p>
        </p:txBody>
      </p:sp>
      <p:sp>
        <p:nvSpPr>
          <p:cNvPr id="64537" name="Text Box 48"/>
          <p:cNvSpPr txBox="1">
            <a:spLocks noChangeArrowheads="1"/>
          </p:cNvSpPr>
          <p:nvPr/>
        </p:nvSpPr>
        <p:spPr bwMode="auto">
          <a:xfrm>
            <a:off x="4371975" y="3933825"/>
            <a:ext cx="1452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1984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Kurikulum 1984</a:t>
            </a:r>
          </a:p>
        </p:txBody>
      </p:sp>
      <p:cxnSp>
        <p:nvCxnSpPr>
          <p:cNvPr id="64538" name="Straight Connector 33"/>
          <p:cNvCxnSpPr>
            <a:cxnSpLocks noChangeShapeType="1"/>
          </p:cNvCxnSpPr>
          <p:nvPr/>
        </p:nvCxnSpPr>
        <p:spPr bwMode="auto">
          <a:xfrm flipH="1">
            <a:off x="4398963" y="3481388"/>
            <a:ext cx="0" cy="671512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39" name="Text Box 49"/>
          <p:cNvSpPr txBox="1">
            <a:spLocks noChangeArrowheads="1"/>
          </p:cNvSpPr>
          <p:nvPr/>
        </p:nvSpPr>
        <p:spPr bwMode="auto">
          <a:xfrm>
            <a:off x="5267325" y="1979613"/>
            <a:ext cx="15636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1994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Kurikulum</a:t>
            </a:r>
            <a:r>
              <a:rPr lang="id-ID" sz="1600" b="1">
                <a:solidFill>
                  <a:srgbClr val="17375E"/>
                </a:solidFill>
                <a:latin typeface="Arial Narrow" pitchFamily="34" charset="0"/>
              </a:rPr>
              <a:t> </a:t>
            </a:r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1994</a:t>
            </a:r>
          </a:p>
        </p:txBody>
      </p:sp>
      <p:cxnSp>
        <p:nvCxnSpPr>
          <p:cNvPr id="64540" name="Straight Connector 37"/>
          <p:cNvCxnSpPr>
            <a:cxnSpLocks noChangeShapeType="1"/>
          </p:cNvCxnSpPr>
          <p:nvPr/>
        </p:nvCxnSpPr>
        <p:spPr bwMode="auto">
          <a:xfrm flipV="1">
            <a:off x="5291138" y="2060575"/>
            <a:ext cx="0" cy="1152525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cxnSp>
        <p:nvCxnSpPr>
          <p:cNvPr id="64541" name="Straight Connector 39"/>
          <p:cNvCxnSpPr>
            <a:cxnSpLocks noChangeShapeType="1"/>
          </p:cNvCxnSpPr>
          <p:nvPr/>
        </p:nvCxnSpPr>
        <p:spPr bwMode="auto">
          <a:xfrm flipH="1">
            <a:off x="5819775" y="3481388"/>
            <a:ext cx="0" cy="2252662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42" name="Text Box 50"/>
          <p:cNvSpPr txBox="1">
            <a:spLocks noChangeArrowheads="1"/>
          </p:cNvSpPr>
          <p:nvPr/>
        </p:nvSpPr>
        <p:spPr bwMode="auto">
          <a:xfrm>
            <a:off x="5816600" y="5448300"/>
            <a:ext cx="207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1997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Revisi Kurikulum 1994</a:t>
            </a:r>
          </a:p>
        </p:txBody>
      </p:sp>
      <p:sp>
        <p:nvSpPr>
          <p:cNvPr id="64543" name="Text Box 51"/>
          <p:cNvSpPr txBox="1">
            <a:spLocks noChangeArrowheads="1"/>
          </p:cNvSpPr>
          <p:nvPr/>
        </p:nvSpPr>
        <p:spPr bwMode="auto">
          <a:xfrm>
            <a:off x="6632575" y="836613"/>
            <a:ext cx="160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1859C"/>
                </a:solidFill>
                <a:latin typeface="Arial Narrow" pitchFamily="34" charset="0"/>
              </a:rPr>
              <a:t>2004</a:t>
            </a:r>
          </a:p>
          <a:p>
            <a:r>
              <a:rPr lang="id-ID" sz="1600" b="1">
                <a:solidFill>
                  <a:srgbClr val="31859C"/>
                </a:solidFill>
                <a:latin typeface="Arial Narrow" pitchFamily="34" charset="0"/>
              </a:rPr>
              <a:t>Rintisan</a:t>
            </a:r>
          </a:p>
          <a:p>
            <a:r>
              <a:rPr lang="en-US" sz="1600" b="1">
                <a:solidFill>
                  <a:srgbClr val="31859C"/>
                </a:solidFill>
                <a:latin typeface="Arial Narrow" pitchFamily="34" charset="0"/>
              </a:rPr>
              <a:t>Kurikulum Berbasis Kompetensi (KBK)</a:t>
            </a:r>
          </a:p>
        </p:txBody>
      </p:sp>
      <p:cxnSp>
        <p:nvCxnSpPr>
          <p:cNvPr id="64544" name="Straight Connector 42"/>
          <p:cNvCxnSpPr>
            <a:cxnSpLocks noChangeShapeType="1"/>
          </p:cNvCxnSpPr>
          <p:nvPr/>
        </p:nvCxnSpPr>
        <p:spPr bwMode="auto">
          <a:xfrm flipV="1">
            <a:off x="6599238" y="930275"/>
            <a:ext cx="0" cy="2305050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45" name="Text Box 50"/>
          <p:cNvSpPr txBox="1">
            <a:spLocks noChangeArrowheads="1"/>
          </p:cNvSpPr>
          <p:nvPr/>
        </p:nvSpPr>
        <p:spPr bwMode="auto">
          <a:xfrm>
            <a:off x="7464425" y="4173538"/>
            <a:ext cx="14795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2006</a:t>
            </a:r>
          </a:p>
          <a:p>
            <a:r>
              <a:rPr lang="en-US" sz="1600" b="1">
                <a:solidFill>
                  <a:srgbClr val="17375E"/>
                </a:solidFill>
                <a:latin typeface="Arial Narrow" pitchFamily="34" charset="0"/>
              </a:rPr>
              <a:t>Kurikulum Tingkat Satuan Pendidikan (KTSP)</a:t>
            </a:r>
          </a:p>
        </p:txBody>
      </p:sp>
      <p:cxnSp>
        <p:nvCxnSpPr>
          <p:cNvPr id="64546" name="Straight Connector 44"/>
          <p:cNvCxnSpPr>
            <a:cxnSpLocks noChangeShapeType="1"/>
          </p:cNvCxnSpPr>
          <p:nvPr/>
        </p:nvCxnSpPr>
        <p:spPr bwMode="auto">
          <a:xfrm flipH="1">
            <a:off x="7462838" y="3481388"/>
            <a:ext cx="0" cy="928687"/>
          </a:xfrm>
          <a:prstGeom prst="straightConnector1">
            <a:avLst/>
          </a:prstGeom>
          <a:noFill/>
          <a:ln w="9528">
            <a:solidFill>
              <a:srgbClr val="FF0000"/>
            </a:solidFill>
            <a:round/>
            <a:headEnd type="arrow" w="med" len="med"/>
            <a:tailEnd/>
          </a:ln>
        </p:spPr>
      </p:cxnSp>
      <p:sp>
        <p:nvSpPr>
          <p:cNvPr id="64547" name="Text Box 6"/>
          <p:cNvSpPr txBox="1">
            <a:spLocks noChangeArrowheads="1"/>
          </p:cNvSpPr>
          <p:nvPr/>
        </p:nvSpPr>
        <p:spPr bwMode="auto">
          <a:xfrm>
            <a:off x="-147638" y="3500438"/>
            <a:ext cx="819151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1945</a:t>
            </a:r>
          </a:p>
        </p:txBody>
      </p:sp>
      <p:sp>
        <p:nvSpPr>
          <p:cNvPr id="64548" name="Text Box 13"/>
          <p:cNvSpPr txBox="1">
            <a:spLocks noChangeArrowheads="1"/>
          </p:cNvSpPr>
          <p:nvPr/>
        </p:nvSpPr>
        <p:spPr bwMode="auto">
          <a:xfrm>
            <a:off x="1081088" y="3490913"/>
            <a:ext cx="833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1965</a:t>
            </a:r>
          </a:p>
        </p:txBody>
      </p:sp>
      <p:sp>
        <p:nvSpPr>
          <p:cNvPr id="37" name="Oval 49"/>
          <p:cNvSpPr>
            <a:spLocks/>
          </p:cNvSpPr>
          <p:nvPr/>
        </p:nvSpPr>
        <p:spPr bwMode="auto">
          <a:xfrm>
            <a:off x="8196263" y="3213100"/>
            <a:ext cx="198437" cy="215900"/>
          </a:xfrm>
          <a:custGeom>
            <a:avLst/>
            <a:gdLst>
              <a:gd name="T0" fmla="*/ 107950 w 215900"/>
              <a:gd name="T1" fmla="*/ 0 h 215900"/>
              <a:gd name="T2" fmla="*/ 215900 w 215900"/>
              <a:gd name="T3" fmla="*/ 107950 h 215900"/>
              <a:gd name="T4" fmla="*/ 107950 w 215900"/>
              <a:gd name="T5" fmla="*/ 215900 h 215900"/>
              <a:gd name="T6" fmla="*/ 0 w 215900"/>
              <a:gd name="T7" fmla="*/ 107950 h 215900"/>
              <a:gd name="T8" fmla="*/ 31618 w 215900"/>
              <a:gd name="T9" fmla="*/ 31618 h 215900"/>
              <a:gd name="T10" fmla="*/ 31618 w 215900"/>
              <a:gd name="T11" fmla="*/ 184282 h 215900"/>
              <a:gd name="T12" fmla="*/ 184282 w 215900"/>
              <a:gd name="T13" fmla="*/ 184282 h 215900"/>
              <a:gd name="T14" fmla="*/ 184282 w 215900"/>
              <a:gd name="T15" fmla="*/ 31618 h 2159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1618 w 215900"/>
              <a:gd name="T25" fmla="*/ 31618 h 215900"/>
              <a:gd name="T26" fmla="*/ 184282 w 215900"/>
              <a:gd name="T27" fmla="*/ 184282 h 215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900" h="215900">
                <a:moveTo>
                  <a:pt x="0" y="107950"/>
                </a:moveTo>
                <a:lnTo>
                  <a:pt x="-1" y="107949"/>
                </a:lnTo>
                <a:cubicBezTo>
                  <a:pt x="-1" y="48330"/>
                  <a:pt x="48330" y="-1"/>
                  <a:pt x="107950" y="-1"/>
                </a:cubicBezTo>
                <a:cubicBezTo>
                  <a:pt x="167569" y="-1"/>
                  <a:pt x="215900" y="48330"/>
                  <a:pt x="215900" y="107950"/>
                </a:cubicBezTo>
                <a:cubicBezTo>
                  <a:pt x="215900" y="167569"/>
                  <a:pt x="167569" y="215899"/>
                  <a:pt x="107950" y="215899"/>
                </a:cubicBezTo>
                <a:cubicBezTo>
                  <a:pt x="48330" y="215899"/>
                  <a:pt x="-1" y="167569"/>
                  <a:pt x="-1" y="107949"/>
                </a:cubicBezTo>
                <a:lnTo>
                  <a:pt x="0" y="107950"/>
                </a:lnTo>
                <a:close/>
              </a:path>
            </a:pathLst>
          </a:custGeom>
          <a:gradFill rotWithShape="0">
            <a:gsLst>
              <a:gs pos="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  <a:effectLst>
            <a:outerShdw dist="22997" dir="5400000" algn="tl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>
              <a:defRPr/>
            </a:pPr>
            <a:endParaRPr lang="id-ID"/>
          </a:p>
        </p:txBody>
      </p:sp>
      <p:sp>
        <p:nvSpPr>
          <p:cNvPr id="64550" name="Text Box 13"/>
          <p:cNvSpPr txBox="1">
            <a:spLocks noChangeArrowheads="1"/>
          </p:cNvSpPr>
          <p:nvPr/>
        </p:nvSpPr>
        <p:spPr bwMode="auto">
          <a:xfrm>
            <a:off x="8110538" y="3500438"/>
            <a:ext cx="833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id-ID" sz="1600" b="1" i="1">
                <a:solidFill>
                  <a:srgbClr val="E46C0A"/>
                </a:solidFill>
                <a:latin typeface="Calibri" pitchFamily="34" charset="0"/>
              </a:rPr>
              <a:t>201</a:t>
            </a: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4551" name="Text Box 13"/>
          <p:cNvSpPr txBox="1">
            <a:spLocks noChangeArrowheads="1"/>
          </p:cNvSpPr>
          <p:nvPr/>
        </p:nvSpPr>
        <p:spPr bwMode="auto">
          <a:xfrm>
            <a:off x="450850" y="3500438"/>
            <a:ext cx="833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19</a:t>
            </a:r>
            <a:r>
              <a:rPr lang="id-ID" sz="1600" b="1" i="1">
                <a:solidFill>
                  <a:srgbClr val="E46C0A"/>
                </a:solidFill>
                <a:latin typeface="Calibri" pitchFamily="34" charset="0"/>
              </a:rPr>
              <a:t>5</a:t>
            </a: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4552" name="Text Box 13"/>
          <p:cNvSpPr txBox="1">
            <a:spLocks noChangeArrowheads="1"/>
          </p:cNvSpPr>
          <p:nvPr/>
        </p:nvSpPr>
        <p:spPr bwMode="auto">
          <a:xfrm>
            <a:off x="3208338" y="3500438"/>
            <a:ext cx="831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19</a:t>
            </a:r>
            <a:r>
              <a:rPr lang="id-ID" sz="1600" b="1" i="1">
                <a:solidFill>
                  <a:srgbClr val="E46C0A"/>
                </a:solidFill>
                <a:latin typeface="Calibri" pitchFamily="34" charset="0"/>
              </a:rPr>
              <a:t>75</a:t>
            </a:r>
            <a:endParaRPr lang="en-US" sz="1600" b="1" i="1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64553" name="Text Box 13"/>
          <p:cNvSpPr txBox="1">
            <a:spLocks noChangeArrowheads="1"/>
          </p:cNvSpPr>
          <p:nvPr/>
        </p:nvSpPr>
        <p:spPr bwMode="auto">
          <a:xfrm>
            <a:off x="6530975" y="3500438"/>
            <a:ext cx="831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id-ID" sz="1600" b="1" i="1">
                <a:solidFill>
                  <a:srgbClr val="E46C0A"/>
                </a:solidFill>
                <a:latin typeface="Calibri" pitchFamily="34" charset="0"/>
              </a:rPr>
              <a:t>2005</a:t>
            </a:r>
            <a:endParaRPr lang="en-US" sz="1600" b="1" i="1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64554" name="Text Box 13"/>
          <p:cNvSpPr txBox="1">
            <a:spLocks noChangeArrowheads="1"/>
          </p:cNvSpPr>
          <p:nvPr/>
        </p:nvSpPr>
        <p:spPr bwMode="auto">
          <a:xfrm>
            <a:off x="4337050" y="3489325"/>
            <a:ext cx="833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19</a:t>
            </a:r>
            <a:r>
              <a:rPr lang="id-ID" sz="1600" b="1" i="1">
                <a:solidFill>
                  <a:srgbClr val="E46C0A"/>
                </a:solidFill>
                <a:latin typeface="Calibri" pitchFamily="34" charset="0"/>
              </a:rPr>
              <a:t>85</a:t>
            </a:r>
            <a:endParaRPr lang="en-US" sz="1600" b="1" i="1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64555" name="Text Box 13"/>
          <p:cNvSpPr txBox="1">
            <a:spLocks noChangeArrowheads="1"/>
          </p:cNvSpPr>
          <p:nvPr/>
        </p:nvSpPr>
        <p:spPr bwMode="auto">
          <a:xfrm>
            <a:off x="5133975" y="3500438"/>
            <a:ext cx="831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b="1" i="1">
                <a:solidFill>
                  <a:srgbClr val="E46C0A"/>
                </a:solidFill>
                <a:latin typeface="Calibri" pitchFamily="34" charset="0"/>
              </a:rPr>
              <a:t>19</a:t>
            </a:r>
            <a:r>
              <a:rPr lang="id-ID" sz="1600" b="1" i="1">
                <a:solidFill>
                  <a:srgbClr val="E46C0A"/>
                </a:solidFill>
                <a:latin typeface="Calibri" pitchFamily="34" charset="0"/>
              </a:rPr>
              <a:t>95</a:t>
            </a:r>
            <a:endParaRPr lang="en-US" sz="1600" b="1" i="1">
              <a:solidFill>
                <a:srgbClr val="E46C0A"/>
              </a:solidFill>
              <a:latin typeface="Calibri" pitchFamily="34" charset="0"/>
            </a:endParaRPr>
          </a:p>
        </p:txBody>
      </p:sp>
      <p:sp>
        <p:nvSpPr>
          <p:cNvPr id="64556" name="Text Box 49"/>
          <p:cNvSpPr txBox="1">
            <a:spLocks noChangeArrowheads="1"/>
          </p:cNvSpPr>
          <p:nvPr/>
        </p:nvSpPr>
        <p:spPr bwMode="auto">
          <a:xfrm>
            <a:off x="6765925" y="2205038"/>
            <a:ext cx="1860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b="1">
                <a:solidFill>
                  <a:srgbClr val="C00000"/>
                </a:solidFill>
                <a:latin typeface="Arial Narrow" pitchFamily="34" charset="0"/>
              </a:rPr>
              <a:t>                               2013 </a:t>
            </a:r>
            <a:r>
              <a:rPr lang="id-ID" sz="2000" b="1" i="1">
                <a:solidFill>
                  <a:srgbClr val="C00000"/>
                </a:solidFill>
                <a:latin typeface="Arial Narrow" pitchFamily="34" charset="0"/>
              </a:rPr>
              <a:t>‘</a:t>
            </a:r>
            <a:r>
              <a:rPr lang="en-US" sz="2000" b="1" i="1">
                <a:solidFill>
                  <a:srgbClr val="C00000"/>
                </a:solidFill>
                <a:latin typeface="Arial Narrow" pitchFamily="34" charset="0"/>
              </a:rPr>
              <a:t>Kurikulum</a:t>
            </a:r>
            <a:r>
              <a:rPr lang="id-ID" sz="2000" b="1" i="1">
                <a:solidFill>
                  <a:srgbClr val="C00000"/>
                </a:solidFill>
                <a:latin typeface="Arial Narrow" pitchFamily="34" charset="0"/>
              </a:rPr>
              <a:t> 2013’</a:t>
            </a:r>
          </a:p>
          <a:p>
            <a:endParaRPr lang="en-US" sz="1600" b="1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64557" name="Straight Connector 57"/>
          <p:cNvCxnSpPr>
            <a:cxnSpLocks noChangeShapeType="1"/>
          </p:cNvCxnSpPr>
          <p:nvPr/>
        </p:nvCxnSpPr>
        <p:spPr bwMode="auto">
          <a:xfrm flipV="1">
            <a:off x="8297863" y="2205038"/>
            <a:ext cx="0" cy="1008062"/>
          </a:xfrm>
          <a:prstGeom prst="straightConnector1">
            <a:avLst/>
          </a:prstGeom>
          <a:noFill/>
          <a:ln w="9528">
            <a:solidFill>
              <a:srgbClr val="4F81BD"/>
            </a:solidFill>
            <a:round/>
            <a:headEnd type="arrow" w="med" len="med"/>
            <a:tailEnd/>
          </a:ln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124744"/>
            <a:ext cx="2664296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/>
              <a:t>Pembangunan Ekonomi Berbasis Sumberdaya</a:t>
            </a:r>
            <a:endParaRPr lang="id-ID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2204864"/>
            <a:ext cx="266429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Sumber Daya Alam sebagai </a:t>
            </a:r>
          </a:p>
          <a:p>
            <a:pPr algn="ctr">
              <a:defRPr/>
            </a:pPr>
            <a:r>
              <a:rPr lang="id-ID" b="1" dirty="0"/>
              <a:t>Modal Pembangunan</a:t>
            </a:r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395536" y="3212976"/>
            <a:ext cx="2664296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Sumber Daya Manusia sebagai </a:t>
            </a:r>
          </a:p>
          <a:p>
            <a:pPr algn="ctr">
              <a:defRPr/>
            </a:pPr>
            <a:r>
              <a:rPr lang="id-ID" b="1" dirty="0"/>
              <a:t>Beban Pembangunan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6012160" y="1124744"/>
            <a:ext cx="2664296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/>
              <a:t>Pembangunan Kesejahteraan Berbasis Peradaban</a:t>
            </a:r>
            <a:endParaRPr lang="id-ID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012160" y="2204864"/>
            <a:ext cx="2664296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/>
              <a:t>Peradaban sebagai Modal Pembangunan</a:t>
            </a:r>
            <a:endParaRPr lang="id-ID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012160" y="3212976"/>
            <a:ext cx="2664296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SDM Beradab</a:t>
            </a:r>
          </a:p>
          <a:p>
            <a:pPr algn="ctr">
              <a:defRPr/>
            </a:pPr>
            <a:r>
              <a:rPr lang="id-ID" b="1" dirty="0"/>
              <a:t>sebagai </a:t>
            </a:r>
          </a:p>
          <a:p>
            <a:pPr algn="ctr">
              <a:defRPr/>
            </a:pPr>
            <a:r>
              <a:rPr lang="id-ID" b="1" dirty="0"/>
              <a:t>Modal Pembangunan</a:t>
            </a:r>
            <a:endParaRPr lang="id-ID" b="1" dirty="0"/>
          </a:p>
        </p:txBody>
      </p:sp>
      <p:sp>
        <p:nvSpPr>
          <p:cNvPr id="66580" name="TextBox 8"/>
          <p:cNvSpPr txBox="1">
            <a:spLocks noChangeArrowheads="1"/>
          </p:cNvSpPr>
          <p:nvPr/>
        </p:nvSpPr>
        <p:spPr bwMode="auto">
          <a:xfrm>
            <a:off x="6583363" y="692150"/>
            <a:ext cx="186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/>
              <a:t>Abad 21 -  dst</a:t>
            </a:r>
          </a:p>
        </p:txBody>
      </p:sp>
      <p:sp>
        <p:nvSpPr>
          <p:cNvPr id="66581" name="TextBox 9"/>
          <p:cNvSpPr txBox="1">
            <a:spLocks noChangeArrowheads="1"/>
          </p:cNvSpPr>
          <p:nvPr/>
        </p:nvSpPr>
        <p:spPr bwMode="auto">
          <a:xfrm>
            <a:off x="376238" y="692150"/>
            <a:ext cx="3316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/>
              <a:t>s/d Dekade Akhir Abad 20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03854" y="908720"/>
            <a:ext cx="2736304" cy="4104456"/>
          </a:xfrm>
          <a:prstGeom prst="rightArrow">
            <a:avLst>
              <a:gd name="adj1" fmla="val 74364"/>
              <a:gd name="adj2" fmla="val 25285"/>
            </a:avLst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/>
              <a:t>Transformasi</a:t>
            </a:r>
          </a:p>
          <a:p>
            <a:pPr algn="ctr">
              <a:defRPr/>
            </a:pPr>
            <a:r>
              <a:rPr lang="id-ID" sz="2800" dirty="0"/>
              <a:t>Melalui</a:t>
            </a:r>
          </a:p>
          <a:p>
            <a:pPr algn="ctr">
              <a:defRPr/>
            </a:pPr>
            <a:r>
              <a:rPr lang="id-ID" sz="2800" dirty="0"/>
              <a:t>Pendidikan</a:t>
            </a:r>
            <a:endParaRPr lang="id-ID" sz="2800" dirty="0"/>
          </a:p>
        </p:txBody>
      </p:sp>
      <p:sp>
        <p:nvSpPr>
          <p:cNvPr id="12" name="Rectangle 11"/>
          <p:cNvSpPr/>
          <p:nvPr/>
        </p:nvSpPr>
        <p:spPr>
          <a:xfrm>
            <a:off x="6012160" y="5301208"/>
            <a:ext cx="266429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defRPr/>
            </a:pPr>
            <a:r>
              <a:rPr lang="id-ID" sz="2400" b="1" dirty="0"/>
              <a:t>Kekayaan Peradaban</a:t>
            </a:r>
            <a:endParaRPr lang="id-ID" sz="2400" b="1" dirty="0"/>
          </a:p>
        </p:txBody>
      </p:sp>
      <p:sp>
        <p:nvSpPr>
          <p:cNvPr id="13" name="Up Arrow 12"/>
          <p:cNvSpPr/>
          <p:nvPr/>
        </p:nvSpPr>
        <p:spPr>
          <a:xfrm>
            <a:off x="6588226" y="4941168"/>
            <a:ext cx="1656184" cy="2880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323528" y="5373216"/>
            <a:ext cx="2808312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/>
              <a:t>Kekayaan Alam</a:t>
            </a:r>
            <a:endParaRPr lang="id-ID" sz="2800" dirty="0"/>
          </a:p>
        </p:txBody>
      </p:sp>
      <p:sp>
        <p:nvSpPr>
          <p:cNvPr id="15" name="Up Arrow 14"/>
          <p:cNvSpPr/>
          <p:nvPr/>
        </p:nvSpPr>
        <p:spPr>
          <a:xfrm>
            <a:off x="899592" y="4941168"/>
            <a:ext cx="1656184" cy="36004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185051" y="6093296"/>
            <a:ext cx="8773898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/>
              <a:t>SDM Beradab</a:t>
            </a:r>
            <a:r>
              <a:rPr lang="id-ID" sz="2000" dirty="0"/>
              <a:t>: Berpendidikan [berpengetahuan dan berketerampilan] dan Berbudaya [Berkarakter kuat]</a:t>
            </a:r>
            <a:endParaRPr lang="id-ID" sz="2000" dirty="0"/>
          </a:p>
        </p:txBody>
      </p:sp>
      <p:sp>
        <p:nvSpPr>
          <p:cNvPr id="17" name="Rectangle 16"/>
          <p:cNvSpPr/>
          <p:nvPr/>
        </p:nvSpPr>
        <p:spPr>
          <a:xfrm>
            <a:off x="395536" y="4221088"/>
            <a:ext cx="266429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Penduduk Sebagai Pasar/Pengguna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2160" y="4221088"/>
            <a:ext cx="2664296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Penduduk Sebagai Pelaku/Produsen</a:t>
            </a:r>
          </a:p>
        </p:txBody>
      </p:sp>
      <p:sp>
        <p:nvSpPr>
          <p:cNvPr id="66606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3600" b="1">
                <a:solidFill>
                  <a:srgbClr val="31859C"/>
                </a:solidFill>
                <a:latin typeface="Calibri" pitchFamily="34" charset="0"/>
              </a:rPr>
              <a:t>Pergeseran Paradigma Pembangunan</a:t>
            </a:r>
            <a:endParaRPr lang="id-ID" sz="3600" b="1">
              <a:solidFill>
                <a:srgbClr val="E46C0A"/>
              </a:solidFill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6"/>
          <p:cNvGrpSpPr>
            <a:grpSpLocks/>
          </p:cNvGrpSpPr>
          <p:nvPr/>
        </p:nvGrpSpPr>
        <p:grpSpPr bwMode="auto">
          <a:xfrm>
            <a:off x="0" y="549275"/>
            <a:ext cx="9144000" cy="6308725"/>
            <a:chOff x="0" y="548680"/>
            <a:chExt cx="9144000" cy="6309320"/>
          </a:xfrm>
        </p:grpSpPr>
        <p:pic>
          <p:nvPicPr>
            <p:cNvPr id="686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7786" y="548680"/>
              <a:ext cx="7526214" cy="5543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0" y="5444992"/>
              <a:ext cx="9144000" cy="1413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dirty="0">
                  <a:solidFill>
                    <a:schemeClr val="tx2">
                      <a:lumMod val="75000"/>
                    </a:schemeClr>
                  </a:solidFill>
                </a:rPr>
                <a:t>Hanya </a:t>
              </a:r>
              <a:r>
                <a:rPr lang="id-ID" b="1" dirty="0">
                  <a:solidFill>
                    <a:srgbClr val="C00000"/>
                  </a:solidFill>
                </a:rPr>
                <a:t>5%</a:t>
              </a:r>
              <a:r>
                <a:rPr lang="id-ID" dirty="0">
                  <a:solidFill>
                    <a:schemeClr val="tx2">
                      <a:lumMod val="75000"/>
                    </a:schemeClr>
                  </a:solidFill>
                </a:rPr>
                <a:t> siswa Indonesia yang dapat mengerjakan soal-soal dalam katagori tinggi dan advance [memerlukan </a:t>
              </a:r>
              <a:r>
                <a:rPr lang="id-ID" b="1" i="1" dirty="0">
                  <a:solidFill>
                    <a:srgbClr val="C00000"/>
                  </a:solidFill>
                </a:rPr>
                <a:t>reasoning</a:t>
              </a:r>
              <a:r>
                <a:rPr lang="id-ID" dirty="0">
                  <a:solidFill>
                    <a:schemeClr val="tx2">
                      <a:lumMod val="75000"/>
                    </a:schemeClr>
                  </a:solidFill>
                </a:rPr>
                <a:t>], sedangkan 71% siswa Korea sanggup. Dalam perspektif lain, </a:t>
              </a:r>
              <a:r>
                <a:rPr lang="id-ID" b="1" dirty="0">
                  <a:solidFill>
                    <a:srgbClr val="C00000"/>
                  </a:solidFill>
                </a:rPr>
                <a:t>78%</a:t>
              </a:r>
              <a:r>
                <a:rPr lang="id-ID" dirty="0">
                  <a:solidFill>
                    <a:schemeClr val="tx2">
                      <a:lumMod val="75000"/>
                    </a:schemeClr>
                  </a:solidFill>
                </a:rPr>
                <a:t> siswa Indonesia hanya dapat mengerjakan soal-soal dalam katagori rendah [hanya memerlukan </a:t>
              </a:r>
              <a:r>
                <a:rPr lang="id-ID" b="1" i="1" dirty="0">
                  <a:solidFill>
                    <a:srgbClr val="C00000"/>
                  </a:solidFill>
                </a:rPr>
                <a:t>knowing</a:t>
              </a:r>
              <a:r>
                <a:rPr lang="id-ID" dirty="0">
                  <a:solidFill>
                    <a:schemeClr val="tx2">
                      <a:lumMod val="75000"/>
                    </a:schemeClr>
                  </a:solidFill>
                </a:rPr>
                <a:t>, atau hafalan],</a:t>
              </a:r>
              <a:r>
                <a:rPr lang="id-ID" dirty="0">
                  <a:solidFill>
                    <a:srgbClr val="0070C0"/>
                  </a:solidFill>
                </a:rPr>
                <a:t> </a:t>
              </a:r>
              <a:r>
                <a:rPr lang="id-ID" b="1" dirty="0">
                  <a:solidFill>
                    <a:srgbClr val="C00000"/>
                  </a:solidFill>
                </a:rPr>
                <a:t>Perlunya mengembangkan kurikulum yang menuntut penguatan reasoning</a:t>
              </a:r>
              <a:endParaRPr lang="id-ID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68610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3600" b="1">
                <a:solidFill>
                  <a:srgbClr val="31859C"/>
                </a:solidFill>
                <a:latin typeface="Calibri" pitchFamily="34" charset="0"/>
              </a:rPr>
              <a:t>Refleksi dari Hasil TIMSS 2007</a:t>
            </a:r>
            <a:endParaRPr lang="id-ID" sz="3600" b="1">
              <a:solidFill>
                <a:srgbClr val="E46C0A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19125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612" name="TextBox 7"/>
          <p:cNvSpPr txBox="1">
            <a:spLocks noChangeArrowheads="1"/>
          </p:cNvSpPr>
          <p:nvPr/>
        </p:nvSpPr>
        <p:spPr bwMode="auto">
          <a:xfrm>
            <a:off x="611188" y="4292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Knowing</a:t>
            </a:r>
          </a:p>
        </p:txBody>
      </p:sp>
      <p:sp>
        <p:nvSpPr>
          <p:cNvPr id="68613" name="TextBox 8"/>
          <p:cNvSpPr txBox="1">
            <a:spLocks noChangeArrowheads="1"/>
          </p:cNvSpPr>
          <p:nvPr/>
        </p:nvSpPr>
        <p:spPr bwMode="auto">
          <a:xfrm>
            <a:off x="611188" y="3635375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Applying</a:t>
            </a:r>
          </a:p>
        </p:txBody>
      </p:sp>
      <p:sp>
        <p:nvSpPr>
          <p:cNvPr id="68614" name="TextBox 9"/>
          <p:cNvSpPr txBox="1">
            <a:spLocks noChangeArrowheads="1"/>
          </p:cNvSpPr>
          <p:nvPr/>
        </p:nvSpPr>
        <p:spPr bwMode="auto">
          <a:xfrm>
            <a:off x="468313" y="2555875"/>
            <a:ext cx="1287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Reasoning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07504" y="692696"/>
          <a:ext cx="3888432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8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3600" b="1">
                <a:solidFill>
                  <a:srgbClr val="31859C"/>
                </a:solidFill>
                <a:latin typeface="Calibri" pitchFamily="34" charset="0"/>
              </a:rPr>
              <a:t>Refleksi dari Hasil PISA 2009</a:t>
            </a:r>
            <a:endParaRPr lang="id-ID" sz="3600" b="1">
              <a:solidFill>
                <a:srgbClr val="E46C0A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9125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3923928" y="764704"/>
          <a:ext cx="5220072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07506" y="3933056"/>
          <a:ext cx="460851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4716463" y="4292600"/>
            <a:ext cx="4319587" cy="23764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/>
              <a:t>Hampir semua siswa Indonesia hanya menguasai pelajaran </a:t>
            </a:r>
            <a:r>
              <a:rPr lang="id-ID" b="1" dirty="0">
                <a:solidFill>
                  <a:srgbClr val="FFC000"/>
                </a:solidFill>
              </a:rPr>
              <a:t>sampai level 3 </a:t>
            </a:r>
            <a:r>
              <a:rPr lang="id-ID" dirty="0"/>
              <a:t>saja, sementara negara lain banyak yang sampai level 4, 5, bahkan 6. Dengan keyakinan bahwa semua manusia diciptakan sama, interpretasi dari hasil ini hanya satu, yaitu: </a:t>
            </a:r>
            <a:r>
              <a:rPr lang="id-ID" b="1" dirty="0">
                <a:solidFill>
                  <a:srgbClr val="FFC000"/>
                </a:solidFill>
              </a:rPr>
              <a:t>yang kita ajarkan berbeda dengan tuntutan zaman </a:t>
            </a:r>
            <a:r>
              <a:rPr lang="id-ID" b="1" dirty="0">
                <a:solidFill>
                  <a:srgbClr val="FFC000"/>
                </a:solidFill>
                <a:sym typeface="Wingdings" pitchFamily="2" charset="2"/>
              </a:rPr>
              <a:t> penyesuaian kurikulum</a:t>
            </a:r>
            <a:endParaRPr lang="id-ID" b="1" dirty="0">
              <a:solidFill>
                <a:srgbClr val="FFC000"/>
              </a:solidFill>
            </a:endParaRPr>
          </a:p>
        </p:txBody>
      </p:sp>
      <p:sp>
        <p:nvSpPr>
          <p:cNvPr id="70663" name="TextBox 12"/>
          <p:cNvSpPr txBox="1">
            <a:spLocks noChangeArrowheads="1"/>
          </p:cNvSpPr>
          <p:nvPr/>
        </p:nvSpPr>
        <p:spPr bwMode="auto">
          <a:xfrm>
            <a:off x="1116013" y="2339975"/>
            <a:ext cx="1441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Matematika</a:t>
            </a:r>
          </a:p>
        </p:txBody>
      </p:sp>
      <p:sp>
        <p:nvSpPr>
          <p:cNvPr id="70664" name="TextBox 13"/>
          <p:cNvSpPr txBox="1">
            <a:spLocks noChangeArrowheads="1"/>
          </p:cNvSpPr>
          <p:nvPr/>
        </p:nvSpPr>
        <p:spPr bwMode="auto">
          <a:xfrm>
            <a:off x="5446713" y="2411413"/>
            <a:ext cx="55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IPA</a:t>
            </a:r>
          </a:p>
        </p:txBody>
      </p:sp>
      <p:sp>
        <p:nvSpPr>
          <p:cNvPr id="70665" name="TextBox 14"/>
          <p:cNvSpPr txBox="1">
            <a:spLocks noChangeArrowheads="1"/>
          </p:cNvSpPr>
          <p:nvPr/>
        </p:nvSpPr>
        <p:spPr bwMode="auto">
          <a:xfrm>
            <a:off x="1547813" y="5148263"/>
            <a:ext cx="1004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Bahasa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412875"/>
            <a:ext cx="3671887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Informasi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(tersedia dimana saja, kapan saja)</a:t>
            </a:r>
            <a:endParaRPr lang="id-ID" b="1" dirty="0"/>
          </a:p>
        </p:txBody>
      </p:sp>
      <p:sp>
        <p:nvSpPr>
          <p:cNvPr id="5" name="Rectangle 4"/>
          <p:cNvSpPr/>
          <p:nvPr/>
        </p:nvSpPr>
        <p:spPr>
          <a:xfrm>
            <a:off x="179388" y="2636838"/>
            <a:ext cx="3671887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Komputasi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(lebih cepat memakai mesin)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179388" y="3860800"/>
            <a:ext cx="3671887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Otomasi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(menjangkau segala pekerjaan rutin)</a:t>
            </a:r>
            <a:endParaRPr lang="id-ID" b="1" dirty="0"/>
          </a:p>
        </p:txBody>
      </p:sp>
      <p:sp>
        <p:nvSpPr>
          <p:cNvPr id="7" name="Rectangle 6"/>
          <p:cNvSpPr/>
          <p:nvPr/>
        </p:nvSpPr>
        <p:spPr>
          <a:xfrm>
            <a:off x="179388" y="5084763"/>
            <a:ext cx="3671887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rgbClr val="FFFF00"/>
                </a:solidFill>
              </a:rPr>
              <a:t>Komunikasi</a:t>
            </a:r>
            <a:r>
              <a:rPr lang="id-ID" b="1" dirty="0"/>
              <a:t> </a:t>
            </a:r>
          </a:p>
          <a:p>
            <a:pPr algn="ctr">
              <a:defRPr/>
            </a:pPr>
            <a:r>
              <a:rPr lang="id-ID" b="1" dirty="0"/>
              <a:t>(dari mana saja, ke mana saja)</a:t>
            </a:r>
            <a:endParaRPr lang="id-ID" b="1" dirty="0"/>
          </a:p>
        </p:txBody>
      </p:sp>
      <p:sp>
        <p:nvSpPr>
          <p:cNvPr id="8" name="Right Arrow 7"/>
          <p:cNvSpPr/>
          <p:nvPr/>
        </p:nvSpPr>
        <p:spPr>
          <a:xfrm>
            <a:off x="3924300" y="1412875"/>
            <a:ext cx="503238" cy="10080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3924300" y="2636838"/>
            <a:ext cx="503238" cy="10080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3924300" y="3860800"/>
            <a:ext cx="503238" cy="10080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3924300" y="5084763"/>
            <a:ext cx="503238" cy="10080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4500563" y="1412875"/>
            <a:ext cx="4464050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diarahkan untuk mendorong peserta didik </a:t>
            </a:r>
            <a:r>
              <a:rPr lang="id-ID" b="1" dirty="0">
                <a:solidFill>
                  <a:srgbClr val="FFFF00"/>
                </a:solidFill>
              </a:rPr>
              <a:t>mencari tahu </a:t>
            </a:r>
            <a:r>
              <a:rPr lang="id-ID" b="1" dirty="0"/>
              <a:t>dari berbagai sumber observasi, bukan diberi tahu</a:t>
            </a:r>
            <a:endParaRPr lang="id-ID" b="1" dirty="0"/>
          </a:p>
        </p:txBody>
      </p:sp>
      <p:sp>
        <p:nvSpPr>
          <p:cNvPr id="13" name="Rectangle 12"/>
          <p:cNvSpPr/>
          <p:nvPr/>
        </p:nvSpPr>
        <p:spPr>
          <a:xfrm>
            <a:off x="4500563" y="2636838"/>
            <a:ext cx="4464050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diarahkan untuk mampu </a:t>
            </a:r>
            <a:r>
              <a:rPr lang="id-ID" b="1" dirty="0">
                <a:solidFill>
                  <a:srgbClr val="FFFF00"/>
                </a:solidFill>
              </a:rPr>
              <a:t>merumuskan masalah [menanya], </a:t>
            </a:r>
            <a:r>
              <a:rPr lang="id-ID" b="1" dirty="0"/>
              <a:t>bukan hanya  menyelesaikan masalah [menjawab]</a:t>
            </a:r>
            <a:endParaRPr lang="id-ID" b="1" dirty="0"/>
          </a:p>
        </p:txBody>
      </p:sp>
      <p:sp>
        <p:nvSpPr>
          <p:cNvPr id="14" name="Rectangle 13"/>
          <p:cNvSpPr/>
          <p:nvPr/>
        </p:nvSpPr>
        <p:spPr>
          <a:xfrm>
            <a:off x="4500563" y="3860800"/>
            <a:ext cx="4464050" cy="10080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diarahkan untuk melatih berfikir </a:t>
            </a:r>
            <a:r>
              <a:rPr lang="id-ID" b="1" dirty="0">
                <a:solidFill>
                  <a:srgbClr val="FFFF00"/>
                </a:solidFill>
              </a:rPr>
              <a:t>analitis [pengambilan keputusan] </a:t>
            </a:r>
            <a:r>
              <a:rPr lang="id-ID" b="1" dirty="0"/>
              <a:t>bukan berfikir mekanistis [rutin]</a:t>
            </a:r>
            <a:endParaRPr lang="id-ID" b="1" dirty="0"/>
          </a:p>
        </p:txBody>
      </p:sp>
      <p:sp>
        <p:nvSpPr>
          <p:cNvPr id="15" name="Rectangle 14"/>
          <p:cNvSpPr/>
          <p:nvPr/>
        </p:nvSpPr>
        <p:spPr>
          <a:xfrm>
            <a:off x="4500563" y="5084763"/>
            <a:ext cx="4464050" cy="10080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Pembelajaran menekankan pentingnya </a:t>
            </a:r>
            <a:r>
              <a:rPr lang="id-ID" b="1" dirty="0">
                <a:solidFill>
                  <a:srgbClr val="FFFF00"/>
                </a:solidFill>
              </a:rPr>
              <a:t>kerjasama dan kolaborasi</a:t>
            </a:r>
            <a:r>
              <a:rPr lang="id-ID" b="1" dirty="0"/>
              <a:t> dalam menyelesaikan masalah</a:t>
            </a:r>
            <a:endParaRPr lang="id-ID" b="1" dirty="0"/>
          </a:p>
        </p:txBody>
      </p:sp>
      <p:sp>
        <p:nvSpPr>
          <p:cNvPr id="72717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3600" b="1">
                <a:solidFill>
                  <a:srgbClr val="31859C"/>
                </a:solidFill>
                <a:latin typeface="Calibri" pitchFamily="34" charset="0"/>
              </a:rPr>
              <a:t>Pergeseran Paradigma Belajar Abad 21</a:t>
            </a:r>
            <a:endParaRPr lang="id-ID" sz="3600" b="1">
              <a:solidFill>
                <a:srgbClr val="E46C0A"/>
              </a:solidFill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719" name="TextBox 17"/>
          <p:cNvSpPr txBox="1">
            <a:spLocks noChangeArrowheads="1"/>
          </p:cNvSpPr>
          <p:nvPr/>
        </p:nvSpPr>
        <p:spPr bwMode="auto">
          <a:xfrm>
            <a:off x="5219700" y="90805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/>
              <a:t>Model Pembelajaran</a:t>
            </a:r>
          </a:p>
        </p:txBody>
      </p:sp>
      <p:sp>
        <p:nvSpPr>
          <p:cNvPr id="72720" name="TextBox 18"/>
          <p:cNvSpPr txBox="1">
            <a:spLocks noChangeArrowheads="1"/>
          </p:cNvSpPr>
          <p:nvPr/>
        </p:nvSpPr>
        <p:spPr bwMode="auto">
          <a:xfrm>
            <a:off x="1042988" y="908050"/>
            <a:ext cx="1863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400"/>
              <a:t>Ciri Abad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852936"/>
            <a:ext cx="70567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urveUp">
              <a:avLst/>
            </a:prstTxWarp>
          </a:bodyPr>
          <a:lstStyle/>
          <a:p>
            <a:pPr algn="ctr">
              <a:defRPr/>
            </a:pPr>
            <a:r>
              <a:rPr lang="id-ID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MENUJU PERGURUAN TINGGI GENERASI III</a:t>
            </a:r>
            <a:endParaRPr lang="id-ID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2487613"/>
            <a:ext cx="5995987" cy="404653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3203575" y="1196975"/>
            <a:ext cx="3384550" cy="1152525"/>
          </a:xfrm>
          <a:prstGeom prst="wedgeRectCallout">
            <a:avLst>
              <a:gd name="adj1" fmla="val 23122"/>
              <a:gd name="adj2" fmla="val 939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b="1" dirty="0">
                <a:solidFill>
                  <a:schemeClr val="tx1"/>
                </a:solidFill>
              </a:rPr>
              <a:t>Pembelajaran dan Inovasi</a:t>
            </a:r>
            <a:endParaRPr lang="id-ID" sz="1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• </a:t>
            </a:r>
            <a:r>
              <a:rPr lang="id-ID" sz="1600" dirty="0">
                <a:solidFill>
                  <a:schemeClr val="tx1"/>
                </a:solidFill>
              </a:rPr>
              <a:t>Kreatif dan inovasi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• </a:t>
            </a:r>
            <a:r>
              <a:rPr lang="id-ID" sz="1600" dirty="0">
                <a:solidFill>
                  <a:schemeClr val="tx1"/>
                </a:solidFill>
              </a:rPr>
              <a:t>Berfikir kritis menyelesaikan masalah</a:t>
            </a:r>
            <a:endParaRPr lang="id-ID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• </a:t>
            </a:r>
            <a:r>
              <a:rPr lang="id-ID" sz="1600" dirty="0">
                <a:solidFill>
                  <a:schemeClr val="tx1"/>
                </a:solidFill>
              </a:rPr>
              <a:t>Komunikasi dan kolaborasi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732588" y="1201738"/>
            <a:ext cx="2376487" cy="1223962"/>
          </a:xfrm>
          <a:prstGeom prst="wedgeRectCallout">
            <a:avLst>
              <a:gd name="adj1" fmla="val 3555"/>
              <a:gd name="adj2" fmla="val 16590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b="1" dirty="0"/>
              <a:t>Informasi, Media and Teknologi</a:t>
            </a:r>
            <a:endParaRPr lang="id-ID" sz="1600" b="1" dirty="0"/>
          </a:p>
          <a:p>
            <a:pPr>
              <a:defRPr/>
            </a:pPr>
            <a:r>
              <a:rPr lang="id-ID" sz="1600" dirty="0"/>
              <a:t>• </a:t>
            </a:r>
            <a:r>
              <a:rPr lang="id-ID" sz="1600" dirty="0"/>
              <a:t>Melek informasi</a:t>
            </a:r>
            <a:endParaRPr lang="id-ID" sz="1600" dirty="0"/>
          </a:p>
          <a:p>
            <a:pPr>
              <a:defRPr/>
            </a:pPr>
            <a:r>
              <a:rPr lang="id-ID" sz="1600" dirty="0"/>
              <a:t>• </a:t>
            </a:r>
            <a:r>
              <a:rPr lang="id-ID" sz="1600" dirty="0"/>
              <a:t>Melek Media</a:t>
            </a:r>
            <a:endParaRPr lang="id-ID" sz="1600" dirty="0"/>
          </a:p>
          <a:p>
            <a:pPr>
              <a:defRPr/>
            </a:pPr>
            <a:r>
              <a:rPr lang="id-ID" sz="1600" dirty="0"/>
              <a:t>• </a:t>
            </a:r>
            <a:r>
              <a:rPr lang="id-ID" sz="1600" dirty="0"/>
              <a:t>Melek TIK</a:t>
            </a:r>
            <a:endParaRPr lang="id-ID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71438" y="1184275"/>
            <a:ext cx="3060700" cy="1511300"/>
          </a:xfrm>
          <a:prstGeom prst="wedgeRectCallout">
            <a:avLst>
              <a:gd name="adj1" fmla="val 90675"/>
              <a:gd name="adj2" fmla="val 13092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600" b="1" dirty="0"/>
              <a:t>Kehidupan dan Karir</a:t>
            </a:r>
            <a:endParaRPr lang="id-ID" sz="1600" b="1" dirty="0"/>
          </a:p>
          <a:p>
            <a:pPr>
              <a:defRPr/>
            </a:pPr>
            <a:r>
              <a:rPr lang="id-ID" sz="1600" dirty="0"/>
              <a:t>• </a:t>
            </a:r>
            <a:r>
              <a:rPr lang="id-ID" sz="1600" dirty="0"/>
              <a:t>Fleksibel dan adaptif</a:t>
            </a:r>
          </a:p>
          <a:p>
            <a:pPr>
              <a:defRPr/>
            </a:pPr>
            <a:r>
              <a:rPr lang="id-ID" sz="1600" dirty="0"/>
              <a:t>• Berinisiatif dan mandiri</a:t>
            </a:r>
          </a:p>
          <a:p>
            <a:pPr>
              <a:defRPr/>
            </a:pPr>
            <a:r>
              <a:rPr lang="en-US" sz="1600" dirty="0"/>
              <a:t>• K</a:t>
            </a:r>
            <a:r>
              <a:rPr lang="id-ID" sz="1600" dirty="0"/>
              <a:t>eterampilan sosial dan budaya</a:t>
            </a:r>
            <a:endParaRPr lang="en-US" sz="1600" dirty="0"/>
          </a:p>
          <a:p>
            <a:pPr>
              <a:defRPr/>
            </a:pPr>
            <a:r>
              <a:rPr lang="id-ID" sz="1600" dirty="0"/>
              <a:t>• Produktif dan akuntabel</a:t>
            </a:r>
          </a:p>
          <a:p>
            <a:pPr>
              <a:defRPr/>
            </a:pPr>
            <a:r>
              <a:rPr lang="id-ID" sz="1600" dirty="0"/>
              <a:t>• Kepemimpinan&amp;tanggung jawab</a:t>
            </a:r>
            <a:endParaRPr lang="id-ID" sz="1600" dirty="0"/>
          </a:p>
        </p:txBody>
      </p:sp>
      <p:sp>
        <p:nvSpPr>
          <p:cNvPr id="74757" name="TextBox 8"/>
          <p:cNvSpPr txBox="1">
            <a:spLocks noChangeArrowheads="1"/>
          </p:cNvSpPr>
          <p:nvPr/>
        </p:nvSpPr>
        <p:spPr bwMode="auto">
          <a:xfrm>
            <a:off x="0" y="6762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/>
              <a:t>Sumber: 21st Century Skills, Education, Competitiveness. Partnership for 21st Century, 2008</a:t>
            </a:r>
          </a:p>
        </p:txBody>
      </p:sp>
      <p:sp>
        <p:nvSpPr>
          <p:cNvPr id="74758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3600" b="1">
                <a:solidFill>
                  <a:srgbClr val="31859C"/>
                </a:solidFill>
                <a:latin typeface="Calibri" pitchFamily="34" charset="0"/>
              </a:rPr>
              <a:t>Kerangka Kompetensi Abad 21</a:t>
            </a:r>
            <a:endParaRPr lang="id-ID" sz="3600" b="1">
              <a:solidFill>
                <a:srgbClr val="E46C0A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9125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9850" y="3390900"/>
            <a:ext cx="3133725" cy="326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rgbClr val="0070C0"/>
                </a:solidFill>
              </a:rPr>
              <a:t>Kerangka ini menunjukkan bahwa </a:t>
            </a:r>
            <a:r>
              <a:rPr lang="id-ID" b="1" dirty="0">
                <a:solidFill>
                  <a:srgbClr val="C00000"/>
                </a:solidFill>
              </a:rPr>
              <a:t>berpengetahuan</a:t>
            </a:r>
            <a:r>
              <a:rPr lang="id-ID" dirty="0">
                <a:solidFill>
                  <a:srgbClr val="0070C0"/>
                </a:solidFill>
              </a:rPr>
              <a:t> [melalui </a:t>
            </a:r>
            <a:r>
              <a:rPr lang="id-ID" i="1" dirty="0">
                <a:solidFill>
                  <a:srgbClr val="0070C0"/>
                </a:solidFill>
              </a:rPr>
              <a:t>core subjects</a:t>
            </a:r>
            <a:r>
              <a:rPr lang="id-ID" dirty="0">
                <a:solidFill>
                  <a:srgbClr val="0070C0"/>
                </a:solidFill>
              </a:rPr>
              <a:t>] saja tidak cukup, harus dilengkapi:</a:t>
            </a:r>
          </a:p>
          <a:p>
            <a:pPr algn="ctr">
              <a:buFontTx/>
              <a:buChar char="-"/>
              <a:defRPr/>
            </a:pPr>
            <a:r>
              <a:rPr lang="id-ID" b="1" dirty="0">
                <a:solidFill>
                  <a:srgbClr val="C00000"/>
                </a:solidFill>
              </a:rPr>
              <a:t>Berkemampuan kreatif</a:t>
            </a:r>
            <a:r>
              <a:rPr lang="id-ID" dirty="0">
                <a:solidFill>
                  <a:srgbClr val="0070C0"/>
                </a:solidFill>
              </a:rPr>
              <a:t> - kritis</a:t>
            </a:r>
          </a:p>
          <a:p>
            <a:pPr algn="ctr">
              <a:buFontTx/>
              <a:buChar char="-"/>
              <a:defRPr/>
            </a:pPr>
            <a:r>
              <a:rPr lang="id-ID" b="1" dirty="0">
                <a:solidFill>
                  <a:srgbClr val="C00000"/>
                </a:solidFill>
              </a:rPr>
              <a:t>Berkarakter</a:t>
            </a:r>
            <a:r>
              <a:rPr lang="id-ID" b="1" dirty="0">
                <a:solidFill>
                  <a:srgbClr val="0070C0"/>
                </a:solidFill>
              </a:rPr>
              <a:t> </a:t>
            </a:r>
            <a:r>
              <a:rPr lang="id-ID" dirty="0">
                <a:solidFill>
                  <a:srgbClr val="0070C0"/>
                </a:solidFill>
              </a:rPr>
              <a:t>kuat [bertanggung jawab, sosial, toleran, produktif, adaptif,...]</a:t>
            </a:r>
          </a:p>
          <a:p>
            <a:pPr algn="ctr">
              <a:defRPr/>
            </a:pPr>
            <a:r>
              <a:rPr lang="id-ID" dirty="0">
                <a:solidFill>
                  <a:srgbClr val="0070C0"/>
                </a:solidFill>
              </a:rPr>
              <a:t>Disamping itu didukung dengan kemampuan </a:t>
            </a:r>
            <a:r>
              <a:rPr lang="id-ID" b="1" dirty="0">
                <a:solidFill>
                  <a:srgbClr val="FF0000"/>
                </a:solidFill>
              </a:rPr>
              <a:t>memanfaatkan informasi dan berkomunikasi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74761" name="TextBox 9"/>
          <p:cNvSpPr txBox="1">
            <a:spLocks noChangeArrowheads="1"/>
          </p:cNvSpPr>
          <p:nvPr/>
        </p:nvSpPr>
        <p:spPr bwMode="auto">
          <a:xfrm>
            <a:off x="3203575" y="6453188"/>
            <a:ext cx="6178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Partnership: Perusahaan, Asosiasi Pendidikan, Yayasan,...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420938"/>
            <a:ext cx="6624637" cy="43926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</p:pic>
      <p:sp>
        <p:nvSpPr>
          <p:cNvPr id="76802" name="TextBox 8"/>
          <p:cNvSpPr txBox="1">
            <a:spLocks noChangeArrowheads="1"/>
          </p:cNvSpPr>
          <p:nvPr/>
        </p:nvSpPr>
        <p:spPr bwMode="auto">
          <a:xfrm>
            <a:off x="0" y="6762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/>
              <a:t>Sumber: 21st Century Skills, Education, Competitiveness. Partnership for 21st Century, 2008</a:t>
            </a:r>
          </a:p>
        </p:txBody>
      </p:sp>
      <p:sp>
        <p:nvSpPr>
          <p:cNvPr id="76803" name="Title 6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3600" b="1">
                <a:solidFill>
                  <a:srgbClr val="31859C"/>
                </a:solidFill>
                <a:latin typeface="Calibri" pitchFamily="34" charset="0"/>
              </a:rPr>
              <a:t>Kerangka Kompetensi Abad 21</a:t>
            </a:r>
            <a:endParaRPr lang="id-ID" sz="3600" b="1">
              <a:solidFill>
                <a:srgbClr val="E46C0A"/>
              </a:solidFill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9125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50" y="1052513"/>
            <a:ext cx="3036888" cy="2062162"/>
          </a:xfrm>
          <a:prstGeom prst="wedgeRectCallout">
            <a:avLst>
              <a:gd name="adj1" fmla="val 125878"/>
              <a:gd name="adj2" fmla="val 142077"/>
            </a:avLst>
          </a:prstGeom>
          <a:solidFill>
            <a:srgbClr val="0070C0">
              <a:alpha val="60000"/>
            </a:srgbClr>
          </a:solidFill>
        </p:spPr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</a:t>
            </a: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endukung Keseimbangan penilaian: tes satandar serta penilaian normatif dan sumatif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Menekankan pada pemanfaatan umpan balik berdasarkan kinerja peserta didik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Membolehkan pengembangan portofolio siswa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4775" y="3695700"/>
            <a:ext cx="3027363" cy="3162300"/>
          </a:xfrm>
          <a:prstGeom prst="wedgeRectCallout">
            <a:avLst>
              <a:gd name="adj1" fmla="val 113420"/>
              <a:gd name="adj2" fmla="val 33245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Menciptakan latihan pembe-lajaran, dukungan SDM dan infrastruktur</a:t>
            </a:r>
            <a:endParaRPr lang="en-US" sz="1600" dirty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Memungkinkan pendidik untuk berkolaborasi, berbagi pengala-man dan integrasinya di kelas</a:t>
            </a:r>
            <a:endParaRPr lang="en-US" sz="1600" dirty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Memungkinkan peserta didik untuk belajar yang relevan dengan konteks dunia </a:t>
            </a:r>
            <a:endParaRPr lang="en-US" sz="1600" dirty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id-ID" sz="1600" dirty="0">
                <a:solidFill>
                  <a:schemeClr val="tx1"/>
                </a:solidFill>
              </a:rPr>
              <a:t>Mendukung perluasan keterlibatan komunitas dalam pembelajaran, baik langsung maupun online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1125538"/>
            <a:ext cx="5327650" cy="1223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/>
              <a:t>Perlunya mempersiapkan proses penilaian yang </a:t>
            </a:r>
            <a:r>
              <a:rPr lang="id-ID" b="1" dirty="0">
                <a:solidFill>
                  <a:srgbClr val="FF0000"/>
                </a:solidFill>
              </a:rPr>
              <a:t>tidak hanya tes saja</a:t>
            </a:r>
            <a:r>
              <a:rPr lang="id-ID" b="1" dirty="0"/>
              <a:t>, tetapi dilengkapi dengan penilaian lain termasuk </a:t>
            </a:r>
            <a:r>
              <a:rPr lang="id-ID" b="1" dirty="0">
                <a:solidFill>
                  <a:srgbClr val="FF0000"/>
                </a:solidFill>
              </a:rPr>
              <a:t>portofolio siswa</a:t>
            </a:r>
            <a:r>
              <a:rPr lang="id-ID" b="1" dirty="0"/>
              <a:t>. Disamping itu dierlukan dukungan </a:t>
            </a:r>
            <a:r>
              <a:rPr lang="id-ID" b="1" dirty="0">
                <a:solidFill>
                  <a:srgbClr val="FF0000"/>
                </a:solidFill>
              </a:rPr>
              <a:t>lingkungan pendidikan</a:t>
            </a:r>
            <a:r>
              <a:rPr lang="id-ID" b="1" dirty="0"/>
              <a:t> yang memadai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32856"/>
            <a:ext cx="6984776" cy="2097524"/>
          </a:xfrm>
          <a:prstGeom prst="rect">
            <a:avLst/>
          </a:prstGeom>
          <a:noFill/>
        </p:spPr>
        <p:txBody>
          <a:bodyPr>
            <a:prstTxWarp prst="textCurve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id-ID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Garis-garis Besar Program Pembinaan SMK 2012</a:t>
            </a:r>
            <a:endParaRPr lang="id-ID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GGBP Dit. PSMK 2012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 APK nasional melampaui 34%;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Sekurang-kurangnya 66% SMK berakreditasi;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Sekurang-kurangnya 60% kabupaten/kota memiliki SMK dan SMK SBI atau RSBI;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70% SMK bersertifikat ISO 9001:2008;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Sekurang-kurangnya 90% SMK melaksanakan e-pembelajaran;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70% Lulusan SMK Bekerja pada Tahun Kelulusan;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85% SMK menyediakan layanan pembinaan pengembangan kewirausahaan;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Menurunnya disparitas gender yang ditunjukkan dengan rasio kesetaraan gender menjadi 95 %;</a:t>
            </a:r>
          </a:p>
          <a:p>
            <a:pPr eaLnBrk="1" hangingPunct="1">
              <a:buFont typeface="Arial" charset="0"/>
              <a:buAutoNum type="arabicPeriod"/>
            </a:pPr>
            <a:r>
              <a:rPr lang="id-ID" sz="1800" smtClean="0"/>
              <a:t>Seluruh SMK menerapkan pembelajaran yang membangun karakter.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795338"/>
            <a:ext cx="8486775" cy="526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733425"/>
            <a:ext cx="8181975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0075" cy="54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339975" y="58054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/>
              <a:t>URAIAN LENGKAP </a:t>
            </a:r>
            <a:r>
              <a:rPr lang="id-ID" sz="1200">
                <a:sym typeface="Wingdings" pitchFamily="2" charset="2"/>
              </a:rPr>
              <a:t> </a:t>
            </a:r>
            <a:r>
              <a:rPr lang="id-ID" sz="1200"/>
              <a:t>BAB V DESKRIPSI PROGRAM DIREKTORAT PEMBINAAN SMK TAHUN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81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57313" y="857250"/>
            <a:ext cx="6572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SIGNATURES OF NOMADIC TO KNOWLEDGE ERA</a:t>
            </a:r>
            <a:endParaRPr lang="id-ID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987" name="Group 7"/>
          <p:cNvGrpSpPr>
            <a:grpSpLocks/>
          </p:cNvGrpSpPr>
          <p:nvPr/>
        </p:nvGrpSpPr>
        <p:grpSpPr bwMode="auto">
          <a:xfrm>
            <a:off x="5940425" y="1412875"/>
            <a:ext cx="1944688" cy="3384550"/>
            <a:chOff x="5940152" y="1700808"/>
            <a:chExt cx="1944216" cy="3384376"/>
          </a:xfrm>
        </p:grpSpPr>
        <p:sp>
          <p:nvSpPr>
            <p:cNvPr id="4" name="Rectangle 3"/>
            <p:cNvSpPr/>
            <p:nvPr/>
          </p:nvSpPr>
          <p:spPr>
            <a:xfrm>
              <a:off x="6876550" y="1700808"/>
              <a:ext cx="1007818" cy="33843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940152" y="1845264"/>
              <a:ext cx="936398" cy="15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6913563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4143375" y="6357938"/>
            <a:ext cx="4572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200">
                <a:latin typeface="Arial Narrow" pitchFamily="34" charset="0"/>
              </a:rPr>
              <a:t>http://www.icvet.tafensw.edu.au/ezine/year_2006/jul_aug/images/life1.gif</a:t>
            </a:r>
          </a:p>
        </p:txBody>
      </p:sp>
      <p:pic>
        <p:nvPicPr>
          <p:cNvPr id="43012" name="Picture 7" descr="kentongan.jpg Kentongan image by rifkyprd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8874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http://t1.gstatic.com/images?q=tbn:aGjdFU1sGT3gLM:http://www.btinternet.com/~aero/mor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11080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 descr="http://t1.gstatic.com/images?q=tbn:S151EPLAY22u4M:http://users.utu.fi/rezzah/pictures/teleph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214563"/>
            <a:ext cx="104933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0" descr="http://t2.gstatic.com/images?q=tbn:f_Fi4i4wwuvwyM:http://www.baliiloveyou.com/blog/uploaded_images/handphone-7583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286125"/>
            <a:ext cx="10556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1" descr="http://t1.gstatic.com/images?q=tbn:o8U922Ys7MAV8M:http://olivecentre.org.uk/iba/images/internet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00563"/>
            <a:ext cx="8826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2" descr="http://t3.gstatic.com/images?q=tbn:ZLhv2Co8a0ZLGM:http://streamsurfers.netfirms.com/faq/images/satellite-tv-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8" y="5715000"/>
            <a:ext cx="11842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3" descr="http://t3.gstatic.com/images?q=tbn:VVBDu6YEVvbnGM:http://www.e-c.edu.hk/eng/images/welcome_photo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5643563"/>
            <a:ext cx="19288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643063" y="428625"/>
            <a:ext cx="5286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Toward The Knowledge Era</a:t>
            </a:r>
            <a:endParaRPr lang="id-I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8400" y="1125538"/>
            <a:ext cx="1439863" cy="424815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 Perguruan Tinggi</a:t>
            </a:r>
            <a:endParaRPr lang="id-I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36291" y="-583966"/>
            <a:ext cx="4104457" cy="838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 Perguruan Tinggi</a:t>
            </a:r>
            <a:endParaRPr lang="id-ID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662463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Karakteristik PT Generasi II &amp; III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2009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7-titik bintang PT Generasi III</a:t>
            </a:r>
            <a:endParaRPr lang="id-I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32117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ntern">
  <a:themeElements>
    <a:clrScheme name="Lantern">
      <a:dk1>
        <a:sysClr val="windowText" lastClr="000000"/>
      </a:dk1>
      <a:lt1>
        <a:sysClr val="window" lastClr="FFFFFF"/>
      </a:lt1>
      <a:dk2>
        <a:srgbClr val="430000"/>
      </a:dk2>
      <a:lt2>
        <a:srgbClr val="FFE8E8"/>
      </a:lt2>
      <a:accent1>
        <a:srgbClr val="E91201"/>
      </a:accent1>
      <a:accent2>
        <a:srgbClr val="FF6262"/>
      </a:accent2>
      <a:accent3>
        <a:srgbClr val="FF8000"/>
      </a:accent3>
      <a:accent4>
        <a:srgbClr val="EEA451"/>
      </a:accent4>
      <a:accent5>
        <a:srgbClr val="EA44C9"/>
      </a:accent5>
      <a:accent6>
        <a:srgbClr val="D21578"/>
      </a:accent6>
      <a:hlink>
        <a:srgbClr val="00B5CE"/>
      </a:hlink>
      <a:folHlink>
        <a:srgbClr val="E17100"/>
      </a:folHlink>
    </a:clrScheme>
    <a:fontScheme name="Lantern">
      <a:majorFont>
        <a:latin typeface="Tw Cen MT"/>
        <a:ea typeface=""/>
        <a:cs typeface=""/>
        <a:font script="Cyrl" typeface="Tahoma"/>
        <a:font script="Grek" typeface="Tahoma"/>
        <a:font script="Jpan" typeface="HG丸ｺﾞｼｯｸM-PRO"/>
        <a:font script="Hang" typeface="HY엽서L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丸ｺﾞｼｯｸM-PRO"/>
        <a:font script="Hang" typeface="맑은 고딕"/>
        <a:font script="Hans" typeface="幼圆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nter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"/>
              </a:schemeClr>
            </a:gs>
            <a:gs pos="10000">
              <a:schemeClr val="phClr">
                <a:tint val="30000"/>
                <a:shade val="100000"/>
                <a:hueMod val="100000"/>
                <a:satMod val="100000"/>
              </a:schemeClr>
            </a:gs>
            <a:gs pos="3000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90000"/>
                <a:shade val="100000"/>
                <a:hueMod val="100000"/>
                <a:satMod val="100000"/>
              </a:schemeClr>
            </a:gs>
            <a:gs pos="10000">
              <a:schemeClr val="phClr">
                <a:tint val="90000"/>
                <a:shade val="80000"/>
                <a:hueMod val="100000"/>
                <a:satMod val="100000"/>
              </a:schemeClr>
            </a:gs>
            <a:gs pos="3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2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chilly" dir="tl">
              <a:rot lat="0" lon="0" rev="2700000"/>
            </a:lightRig>
          </a:scene3d>
          <a:sp3d prstMaterial="matte">
            <a:bevelT/>
            <a:contourClr>
              <a:schemeClr val="bg2">
                <a:tint val="1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/>
            <a:lightRig rig="twoPt" dir="t">
              <a:rot lat="0" lon="0" rev="8100000"/>
            </a:lightRig>
          </a:scene3d>
          <a:sp3d prstMaterial="matte">
            <a:bevelT/>
            <a:bevelB w="0" h="0"/>
            <a:extrusionClr>
              <a:schemeClr val="bg1"/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  <a:lum val="90000"/>
              </a:schemeClr>
            </a:gs>
            <a:gs pos="5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">
              <a:schemeClr val="phClr">
                <a:tint val="100000"/>
                <a:shade val="100000"/>
                <a:hueMod val="100000"/>
                <a:satMod val="100000"/>
                <a:lum val="8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100000"/>
                <a:hueMod val="100000"/>
                <a:satMod val="70000"/>
              </a:schemeClr>
              <a:srgbClr val="F07800">
                <a:alpha val="77647"/>
              </a:srgb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4321</TotalTime>
  <Words>920</Words>
  <Application>Microsoft Office PowerPoint</Application>
  <PresentationFormat>On-screen Show (4:3)</PresentationFormat>
  <Paragraphs>210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Tw Cen MT</vt:lpstr>
      <vt:lpstr>Wingdings 2</vt:lpstr>
      <vt:lpstr>Tahoma</vt:lpstr>
      <vt:lpstr>Wingdings</vt:lpstr>
      <vt:lpstr>Arial Narrow</vt:lpstr>
      <vt:lpstr>Courier New</vt:lpstr>
      <vt:lpstr>ＭＳ Ｐゴシック</vt:lpstr>
      <vt:lpstr>Diseño predeterminado</vt:lpstr>
      <vt:lpstr>Lantern</vt:lpstr>
      <vt:lpstr>Office Theme</vt:lpstr>
      <vt:lpstr>Pusat Penelitian Dikdasmenjur Lembaga Penelitian dan Pengabdian kepada Masyarakat UNIVESITAS NEGERI YOGYAKARTA 31 Januari 2013</vt:lpstr>
      <vt:lpstr>Isu Kontemporer</vt:lpstr>
      <vt:lpstr>Slide 3</vt:lpstr>
      <vt:lpstr>Slide 4</vt:lpstr>
      <vt:lpstr>Slide 5</vt:lpstr>
      <vt:lpstr>Sejarah Perguruan Tinggi</vt:lpstr>
      <vt:lpstr>Karakteristik Perguruan Tinggi</vt:lpstr>
      <vt:lpstr>7 Karakteristik PT Generasi II &amp; III</vt:lpstr>
      <vt:lpstr>7-titik bintang PT Generasi III</vt:lpstr>
      <vt:lpstr>Klasifikasi PT</vt:lpstr>
      <vt:lpstr>Pergeseran SKKNI  KKNI</vt:lpstr>
      <vt:lpstr>Slide 12</vt:lpstr>
      <vt:lpstr>Level KKNI melalui Berbagai Alur</vt:lpstr>
      <vt:lpstr>KKNI sebagai Acuan</vt:lpstr>
      <vt:lpstr>Slide 15</vt:lpstr>
      <vt:lpstr>Slide 16</vt:lpstr>
      <vt:lpstr>Pembinaan &amp; Pengembangan Profesi Guru</vt:lpstr>
      <vt:lpstr>Slide 18</vt:lpstr>
      <vt:lpstr>Diagram Kegiatan  Pengembangan Keprofesionalan Berkelanjutan</vt:lpstr>
      <vt:lpstr>Komponen PKB</vt:lpstr>
      <vt:lpstr>Prinsip Dasar Pelaksanaan PKB</vt:lpstr>
      <vt:lpstr>Siklus PKB</vt:lpstr>
      <vt:lpstr>Pengelolaan PKB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GGBP Dit. PSMK 2012</vt:lpstr>
      <vt:lpstr>Slide 34</vt:lpstr>
      <vt:lpstr>Slide 35</vt:lpstr>
      <vt:lpstr>Slide 36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IstantoWD</dc:creator>
  <cp:lastModifiedBy>TRi</cp:lastModifiedBy>
  <cp:revision>610</cp:revision>
  <dcterms:created xsi:type="dcterms:W3CDTF">2010-05-23T14:28:12Z</dcterms:created>
  <dcterms:modified xsi:type="dcterms:W3CDTF">2013-02-04T02:49:27Z</dcterms:modified>
</cp:coreProperties>
</file>